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49" r:id="rId2"/>
  </p:sldMasterIdLst>
  <p:notesMasterIdLst>
    <p:notesMasterId r:id="rId13"/>
  </p:notesMasterIdLst>
  <p:handoutMasterIdLst>
    <p:handoutMasterId r:id="rId14"/>
  </p:handoutMasterIdLst>
  <p:sldIdLst>
    <p:sldId id="271" r:id="rId3"/>
    <p:sldId id="291" r:id="rId4"/>
    <p:sldId id="294" r:id="rId5"/>
    <p:sldId id="295" r:id="rId6"/>
    <p:sldId id="296" r:id="rId7"/>
    <p:sldId id="297" r:id="rId8"/>
    <p:sldId id="300" r:id="rId9"/>
    <p:sldId id="293" r:id="rId10"/>
    <p:sldId id="298" r:id="rId11"/>
    <p:sldId id="299" r:id="rId12"/>
  </p:sldIdLst>
  <p:sldSz cx="9144000" cy="5143500" type="screen16x9"/>
  <p:notesSz cx="6797675" cy="992663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51"/>
    <a:srgbClr val="F18A21"/>
    <a:srgbClr val="8BB9D5"/>
    <a:srgbClr val="8D9ED3"/>
    <a:srgbClr val="46B9C6"/>
    <a:srgbClr val="358578"/>
    <a:srgbClr val="466673"/>
    <a:srgbClr val="4655C6"/>
    <a:srgbClr val="717050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360" y="0"/>
      </p:cViewPr>
      <p:guideLst>
        <p:guide orient="horz" pos="1620"/>
        <p:guide orient="horz" pos="540"/>
        <p:guide pos="2880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496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fld id="{AE1CD9EC-6CDA-4E02-A3EE-B720857B0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82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4" y="4715832"/>
            <a:ext cx="5436908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fld id="{F06E89AB-C037-47EE-97F1-37AA8A3F2B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E89AB-C037-47EE-97F1-37AA8A3F2B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9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05979"/>
            <a:ext cx="1962150" cy="42171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5979"/>
            <a:ext cx="5734050" cy="42171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165814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6904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AEC34-743D-4BA1-B36F-2A083A019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02658-0D0D-44DC-95B7-32AB340F9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9ADD8-3B0B-4BEC-B45D-53942FACF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0B2F-0D7C-4A9E-B06B-D32DBFBA1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2F44F-8550-4E01-B9A8-8DA9C9643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0D3F0-A206-408C-B453-21451B3F5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93932-AF68-4FBE-A2A2-D2D2501CE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"/>
            <a:ext cx="7467600" cy="42267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7" y="832758"/>
            <a:ext cx="7848600" cy="33944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28650"/>
          </a:xfrm>
          <a:prstGeom prst="rect">
            <a:avLst/>
          </a:prstGeom>
          <a:solidFill>
            <a:srgbClr val="466673">
              <a:alpha val="3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0" y="4572000"/>
            <a:ext cx="9144000" cy="0"/>
          </a:xfrm>
          <a:prstGeom prst="line">
            <a:avLst/>
          </a:prstGeom>
          <a:ln>
            <a:solidFill>
              <a:srgbClr val="46B9C6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033C1-9739-42BA-B4EF-D8F57DEF3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71E6B-C95C-4C9C-A200-245ADD8CE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DFCD1-D3C1-447F-B021-99623A1FE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B100-BD2C-4CF0-956F-48A1AF320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028701"/>
            <a:ext cx="3848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028701"/>
            <a:ext cx="3848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028701"/>
            <a:ext cx="7848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pic>
        <p:nvPicPr>
          <p:cNvPr id="9223" name="Picture 7" descr="Bio-Rad 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543800" y="4747021"/>
            <a:ext cx="804398" cy="225857"/>
          </a:xfrm>
          <a:prstGeom prst="rect">
            <a:avLst/>
          </a:prstGeom>
          <a:noFill/>
        </p:spPr>
      </p:pic>
      <p:sp>
        <p:nvSpPr>
          <p:cNvPr id="9224" name="Text Box 8"/>
          <p:cNvSpPr txBox="1">
            <a:spLocks noChangeArrowheads="1"/>
          </p:cNvSpPr>
          <p:nvPr userDrawn="1"/>
        </p:nvSpPr>
        <p:spPr bwMode="auto">
          <a:xfrm>
            <a:off x="533400" y="462915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fld id="{87CA3E1B-73DB-4C3F-9138-7BD624520A41}" type="slidenum">
              <a:rPr lang="en-US" sz="1600"/>
              <a:pPr algn="l">
                <a:spcBef>
                  <a:spcPct val="50000"/>
                </a:spcBef>
              </a:pPr>
              <a:t>‹#›</a:t>
            </a:fld>
            <a:endParaRPr lang="en-US" sz="160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05978"/>
            <a:ext cx="746760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244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204ACA-E2B5-41DF-A93E-369FEE2672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-45833"/>
            <a:ext cx="9144000" cy="5143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150"/>
            <a:ext cx="9144000" cy="3413180"/>
          </a:xfrm>
          <a:prstGeom prst="rect">
            <a:avLst/>
          </a:prstGeom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828800" y="3382715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Why do we match blood for patients?</a:t>
            </a:r>
            <a:endParaRPr lang="en-US" sz="2800" b="1" dirty="0"/>
          </a:p>
        </p:txBody>
      </p:sp>
      <p:pic>
        <p:nvPicPr>
          <p:cNvPr id="6156" name="Picture 12" descr="Logo color transparent bkg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1" y="3927872"/>
            <a:ext cx="1198245" cy="3238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0" y="2628900"/>
            <a:ext cx="9144000" cy="727130"/>
          </a:xfrm>
          <a:prstGeom prst="rect">
            <a:avLst/>
          </a:prstGeom>
          <a:solidFill>
            <a:srgbClr val="466673">
              <a:alpha val="5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114800" y="4259081"/>
            <a:ext cx="4876800" cy="75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7287" tIns="53643" rIns="107287" bIns="5364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 smtClean="0">
                <a:solidFill>
                  <a:srgbClr val="00A651"/>
                </a:solidFill>
              </a:rPr>
              <a:t>Paul </a:t>
            </a:r>
            <a:r>
              <a:rPr lang="en-US" sz="1200" i="1" dirty="0" err="1" smtClean="0">
                <a:solidFill>
                  <a:srgbClr val="00A651"/>
                </a:solidFill>
              </a:rPr>
              <a:t>Aerts</a:t>
            </a:r>
            <a:r>
              <a:rPr lang="en-US" sz="1200" i="1" dirty="0">
                <a:solidFill>
                  <a:srgbClr val="00A651"/>
                </a:solidFill>
              </a:rPr>
              <a:t/>
            </a:r>
            <a:br>
              <a:rPr lang="en-US" sz="1200" i="1" dirty="0">
                <a:solidFill>
                  <a:srgbClr val="00A651"/>
                </a:solidFill>
              </a:rPr>
            </a:br>
            <a:r>
              <a:rPr lang="en-US" sz="1200" i="1" dirty="0" smtClean="0">
                <a:solidFill>
                  <a:srgbClr val="00A651"/>
                </a:solidFill>
              </a:rPr>
              <a:t>Scientific Affairs Manager</a:t>
            </a:r>
          </a:p>
          <a:p>
            <a:pPr>
              <a:spcBef>
                <a:spcPct val="50000"/>
              </a:spcBef>
            </a:pPr>
            <a:r>
              <a:rPr lang="en-US" sz="1200" i="1" dirty="0" smtClean="0">
                <a:solidFill>
                  <a:srgbClr val="00A651"/>
                </a:solidFill>
              </a:rPr>
              <a:t>December 2019</a:t>
            </a:r>
            <a:endParaRPr lang="en-US" sz="1200" i="1" dirty="0">
              <a:solidFill>
                <a:srgbClr val="00A6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57250"/>
            <a:ext cx="8458200" cy="3695699"/>
          </a:xfrm>
        </p:spPr>
        <p:txBody>
          <a:bodyPr/>
          <a:lstStyle/>
          <a:p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reduces</a:t>
            </a:r>
            <a:r>
              <a:rPr lang="de-CH" dirty="0" smtClean="0"/>
              <a:t> </a:t>
            </a:r>
            <a:r>
              <a:rPr lang="de-CH" dirty="0" err="1" smtClean="0"/>
              <a:t>risks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HTR due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undetectable</a:t>
            </a:r>
            <a:r>
              <a:rPr lang="de-CH" dirty="0" smtClean="0"/>
              <a:t> </a:t>
            </a:r>
            <a:r>
              <a:rPr lang="de-CH" dirty="0" err="1" smtClean="0"/>
              <a:t>antibodies</a:t>
            </a:r>
            <a:r>
              <a:rPr lang="de-CH" dirty="0" smtClean="0"/>
              <a:t> (</a:t>
            </a:r>
            <a:r>
              <a:rPr lang="de-CH" dirty="0" err="1" smtClean="0"/>
              <a:t>patient</a:t>
            </a:r>
            <a:r>
              <a:rPr lang="de-CH" dirty="0" smtClean="0"/>
              <a:t> </a:t>
            </a:r>
            <a:r>
              <a:rPr lang="de-CH" dirty="0" err="1" smtClean="0"/>
              <a:t>history</a:t>
            </a:r>
            <a:r>
              <a:rPr lang="de-CH" dirty="0" smtClean="0"/>
              <a:t> – national </a:t>
            </a:r>
            <a:r>
              <a:rPr lang="de-CH" dirty="0" err="1" smtClean="0"/>
              <a:t>databank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prevents</a:t>
            </a:r>
            <a:r>
              <a:rPr lang="de-CH" dirty="0" smtClean="0"/>
              <a:t> </a:t>
            </a:r>
            <a:r>
              <a:rPr lang="de-CH" dirty="0" err="1" smtClean="0"/>
              <a:t>alloimmunization</a:t>
            </a:r>
            <a:endParaRPr lang="de-CH" dirty="0" smtClean="0"/>
          </a:p>
          <a:p>
            <a:pPr lvl="1"/>
            <a:r>
              <a:rPr lang="de-CH" dirty="0" err="1" smtClean="0"/>
              <a:t>Benefit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high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groups</a:t>
            </a:r>
            <a:endParaRPr lang="de-CH" dirty="0" smtClean="0"/>
          </a:p>
          <a:p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delay</a:t>
            </a:r>
            <a:r>
              <a:rPr lang="de-CH" dirty="0" smtClean="0"/>
              <a:t> </a:t>
            </a:r>
            <a:r>
              <a:rPr lang="de-CH" dirty="0" err="1" smtClean="0"/>
              <a:t>transfusion</a:t>
            </a:r>
            <a:endParaRPr lang="de-CH" dirty="0" smtClean="0"/>
          </a:p>
          <a:p>
            <a:r>
              <a:rPr lang="de-CH" dirty="0" smtClean="0"/>
              <a:t>Population in </a:t>
            </a:r>
            <a:r>
              <a:rPr lang="de-CH" dirty="0" err="1" smtClean="0"/>
              <a:t>some</a:t>
            </a:r>
            <a:r>
              <a:rPr lang="de-CH" dirty="0" smtClean="0"/>
              <a:t> countries </a:t>
            </a:r>
            <a:r>
              <a:rPr lang="de-CH" dirty="0" err="1" smtClean="0"/>
              <a:t>becoming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diverse</a:t>
            </a:r>
          </a:p>
          <a:p>
            <a:pPr lvl="1"/>
            <a:r>
              <a:rPr lang="de-CH" dirty="0" err="1" smtClean="0"/>
              <a:t>Donor</a:t>
            </a:r>
            <a:r>
              <a:rPr lang="de-CH" dirty="0"/>
              <a:t> </a:t>
            </a:r>
            <a:r>
              <a:rPr lang="de-CH" dirty="0" err="1" smtClean="0"/>
              <a:t>populations</a:t>
            </a:r>
            <a:r>
              <a:rPr lang="de-CH" dirty="0" smtClean="0"/>
              <a:t> do not </a:t>
            </a:r>
            <a:r>
              <a:rPr lang="de-CH" dirty="0" err="1" smtClean="0"/>
              <a:t>always</a:t>
            </a:r>
            <a:r>
              <a:rPr lang="de-CH" dirty="0" smtClean="0"/>
              <a:t> </a:t>
            </a:r>
            <a:r>
              <a:rPr lang="de-CH" dirty="0" err="1" smtClean="0"/>
              <a:t>match</a:t>
            </a:r>
            <a:r>
              <a:rPr lang="de-CH" dirty="0" smtClean="0"/>
              <a:t> </a:t>
            </a:r>
            <a:r>
              <a:rPr lang="de-CH" dirty="0" err="1" smtClean="0"/>
              <a:t>patient</a:t>
            </a:r>
            <a:r>
              <a:rPr lang="de-CH" dirty="0" smtClean="0"/>
              <a:t> </a:t>
            </a:r>
            <a:r>
              <a:rPr lang="de-CH" dirty="0" err="1" smtClean="0"/>
              <a:t>population</a:t>
            </a:r>
            <a:endParaRPr lang="de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8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match blood for patients?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7" y="832758"/>
            <a:ext cx="7848600" cy="372019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ABO mandatory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RhD</a:t>
            </a:r>
            <a:r>
              <a:rPr lang="en-GB" dirty="0" smtClean="0">
                <a:solidFill>
                  <a:srgbClr val="FF0000"/>
                </a:solidFill>
              </a:rPr>
              <a:t> mandatory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Mandatory when alloantibodies are present</a:t>
            </a:r>
          </a:p>
          <a:p>
            <a:r>
              <a:rPr lang="en-GB" dirty="0" smtClean="0"/>
              <a:t>Beyond what is mandatory</a:t>
            </a:r>
          </a:p>
          <a:p>
            <a:pPr lvl="1"/>
            <a:r>
              <a:rPr lang="en-GB" dirty="0" smtClean="0"/>
              <a:t>prevention of immunisation </a:t>
            </a:r>
          </a:p>
          <a:p>
            <a:pPr lvl="2"/>
            <a:r>
              <a:rPr lang="en-GB" dirty="0" smtClean="0"/>
              <a:t>less cost</a:t>
            </a:r>
          </a:p>
          <a:p>
            <a:pPr lvl="2"/>
            <a:r>
              <a:rPr lang="en-GB" dirty="0" smtClean="0"/>
              <a:t>less delay</a:t>
            </a:r>
          </a:p>
          <a:p>
            <a:pPr lvl="2"/>
            <a:r>
              <a:rPr lang="en-GB" dirty="0" smtClean="0"/>
              <a:t>less errors (chances of ...)</a:t>
            </a:r>
          </a:p>
          <a:p>
            <a:pPr lvl="1"/>
            <a:r>
              <a:rPr lang="en-GB" dirty="0" smtClean="0"/>
              <a:t>Antibodies to high incidence antigens</a:t>
            </a:r>
          </a:p>
          <a:p>
            <a:pPr lvl="2"/>
            <a:r>
              <a:rPr lang="en-GB" dirty="0" smtClean="0"/>
              <a:t>Anti</a:t>
            </a:r>
            <a:r>
              <a:rPr lang="de-CH" dirty="0" smtClean="0"/>
              <a:t>-</a:t>
            </a:r>
            <a:r>
              <a:rPr lang="en-GB" dirty="0" err="1" smtClean="0"/>
              <a:t>Vel</a:t>
            </a:r>
            <a:r>
              <a:rPr lang="en-GB" dirty="0" smtClean="0"/>
              <a:t>, -U, -FY3, …</a:t>
            </a:r>
          </a:p>
          <a:p>
            <a:pPr lvl="2"/>
            <a:r>
              <a:rPr lang="en-GB" dirty="0" smtClean="0"/>
              <a:t>	</a:t>
            </a:r>
          </a:p>
          <a:p>
            <a:r>
              <a:rPr lang="en-GB" dirty="0" smtClean="0"/>
              <a:t>But matching causes delay </a:t>
            </a:r>
          </a:p>
          <a:p>
            <a:r>
              <a:rPr lang="en-GB" dirty="0" smtClean="0"/>
              <a:t>Transfusing high spec units when they are not required makes them unavailable when required!</a:t>
            </a:r>
          </a:p>
        </p:txBody>
      </p:sp>
    </p:spTree>
    <p:extLst>
      <p:ext uri="{BB962C8B-B14F-4D97-AF65-F5344CB8AC3E}">
        <p14:creationId xmlns:p14="http://schemas.microsoft.com/office/powerpoint/2010/main" val="201486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ABO: </a:t>
            </a:r>
            <a:r>
              <a:rPr lang="de-CH" dirty="0" err="1" smtClean="0"/>
              <a:t>mandatory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7" y="832758"/>
            <a:ext cx="8628413" cy="3853543"/>
          </a:xfrm>
        </p:spPr>
        <p:txBody>
          <a:bodyPr>
            <a:normAutofit fontScale="92500" lnSpcReduction="20000"/>
          </a:bodyPr>
          <a:lstStyle/>
          <a:p>
            <a:r>
              <a:rPr lang="de-CH" dirty="0" smtClean="0"/>
              <a:t>ABO </a:t>
            </a:r>
            <a:r>
              <a:rPr lang="de-CH" dirty="0" err="1" smtClean="0"/>
              <a:t>antigens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present</a:t>
            </a:r>
            <a:r>
              <a:rPr lang="de-CH" dirty="0" smtClean="0"/>
              <a:t> on</a:t>
            </a:r>
          </a:p>
          <a:p>
            <a:pPr lvl="1"/>
            <a:r>
              <a:rPr lang="de-CH" dirty="0" err="1" smtClean="0"/>
              <a:t>Red</a:t>
            </a:r>
            <a:r>
              <a:rPr lang="de-CH" dirty="0" smtClean="0"/>
              <a:t> </a:t>
            </a:r>
            <a:r>
              <a:rPr lang="de-CH" dirty="0" err="1" smtClean="0"/>
              <a:t>blood</a:t>
            </a:r>
            <a:r>
              <a:rPr lang="de-CH" dirty="0" smtClean="0"/>
              <a:t> </a:t>
            </a:r>
            <a:r>
              <a:rPr lang="de-CH" dirty="0" err="1" smtClean="0"/>
              <a:t>cells</a:t>
            </a:r>
            <a:endParaRPr lang="de-CH" dirty="0" smtClean="0"/>
          </a:p>
          <a:p>
            <a:pPr lvl="1"/>
            <a:r>
              <a:rPr lang="de-CH" dirty="0" err="1" smtClean="0"/>
              <a:t>Platelets</a:t>
            </a:r>
            <a:endParaRPr lang="de-CH" dirty="0" smtClean="0"/>
          </a:p>
          <a:p>
            <a:pPr lvl="1"/>
            <a:r>
              <a:rPr lang="de-CH" dirty="0" err="1" smtClean="0"/>
              <a:t>Many</a:t>
            </a:r>
            <a:r>
              <a:rPr lang="de-CH" dirty="0" smtClean="0"/>
              <a:t> </a:t>
            </a:r>
            <a:r>
              <a:rPr lang="de-CH" dirty="0" err="1" smtClean="0"/>
              <a:t>circulating</a:t>
            </a:r>
            <a:r>
              <a:rPr lang="de-CH" dirty="0" smtClean="0"/>
              <a:t> </a:t>
            </a:r>
            <a:r>
              <a:rPr lang="de-CH" dirty="0" err="1" smtClean="0"/>
              <a:t>proteins</a:t>
            </a:r>
            <a:endParaRPr lang="de-CH" dirty="0" smtClean="0"/>
          </a:p>
          <a:p>
            <a:pPr lvl="1"/>
            <a:r>
              <a:rPr lang="de-CH" dirty="0" err="1" smtClean="0"/>
              <a:t>Many</a:t>
            </a:r>
            <a:r>
              <a:rPr lang="de-CH" dirty="0" smtClean="0"/>
              <a:t> </a:t>
            </a:r>
            <a:r>
              <a:rPr lang="de-CH" dirty="0" err="1" smtClean="0"/>
              <a:t>tissues</a:t>
            </a:r>
            <a:r>
              <a:rPr lang="de-CH" dirty="0" smtClean="0"/>
              <a:t> (</a:t>
            </a:r>
            <a:r>
              <a:rPr lang="de-CH" dirty="0" err="1" smtClean="0"/>
              <a:t>endothelium</a:t>
            </a:r>
            <a:r>
              <a:rPr lang="de-CH" dirty="0" smtClean="0"/>
              <a:t>, </a:t>
            </a:r>
            <a:r>
              <a:rPr lang="de-CH" dirty="0" err="1" smtClean="0"/>
              <a:t>kidney</a:t>
            </a:r>
            <a:r>
              <a:rPr lang="de-CH" dirty="0" smtClean="0"/>
              <a:t>, </a:t>
            </a:r>
            <a:r>
              <a:rPr lang="de-CH" dirty="0" err="1" smtClean="0"/>
              <a:t>heart</a:t>
            </a:r>
            <a:r>
              <a:rPr lang="de-CH" dirty="0" smtClean="0"/>
              <a:t>, </a:t>
            </a:r>
            <a:r>
              <a:rPr lang="de-CH" dirty="0" err="1" smtClean="0"/>
              <a:t>bowel</a:t>
            </a:r>
            <a:r>
              <a:rPr lang="de-CH" dirty="0" smtClean="0"/>
              <a:t>, </a:t>
            </a:r>
            <a:r>
              <a:rPr lang="de-CH" dirty="0" err="1" smtClean="0"/>
              <a:t>pancreas</a:t>
            </a:r>
            <a:r>
              <a:rPr lang="de-CH" dirty="0" smtClean="0"/>
              <a:t>, </a:t>
            </a:r>
            <a:r>
              <a:rPr lang="de-CH" dirty="0" err="1" smtClean="0"/>
              <a:t>lung</a:t>
            </a:r>
            <a:r>
              <a:rPr lang="de-CH" dirty="0" smtClean="0"/>
              <a:t>)</a:t>
            </a:r>
          </a:p>
          <a:p>
            <a:r>
              <a:rPr lang="de-CH" dirty="0" smtClean="0"/>
              <a:t>Transfusion </a:t>
            </a:r>
            <a:r>
              <a:rPr lang="de-CH" dirty="0" err="1" smtClean="0"/>
              <a:t>of</a:t>
            </a:r>
            <a:r>
              <a:rPr lang="de-CH" dirty="0" smtClean="0"/>
              <a:t> ABO-</a:t>
            </a:r>
            <a:r>
              <a:rPr lang="de-CH" dirty="0" err="1" smtClean="0"/>
              <a:t>incompatible</a:t>
            </a:r>
            <a:r>
              <a:rPr lang="de-CH" dirty="0" smtClean="0"/>
              <a:t> </a:t>
            </a:r>
            <a:r>
              <a:rPr lang="de-CH" dirty="0" err="1" smtClean="0"/>
              <a:t>usually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associated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endParaRPr lang="de-CH" dirty="0" smtClean="0"/>
          </a:p>
          <a:p>
            <a:pPr lvl="1"/>
            <a:r>
              <a:rPr lang="de-CH" dirty="0" err="1" smtClean="0"/>
              <a:t>Intravascular</a:t>
            </a:r>
            <a:r>
              <a:rPr lang="de-CH" dirty="0" smtClean="0"/>
              <a:t> </a:t>
            </a:r>
            <a:r>
              <a:rPr lang="de-CH" dirty="0" err="1" smtClean="0"/>
              <a:t>hemolysis</a:t>
            </a:r>
            <a:endParaRPr lang="de-CH" dirty="0" smtClean="0"/>
          </a:p>
          <a:p>
            <a:pPr lvl="1"/>
            <a:r>
              <a:rPr lang="de-CH" dirty="0" smtClean="0"/>
              <a:t>Renal </a:t>
            </a:r>
            <a:r>
              <a:rPr lang="de-CH" dirty="0" err="1" smtClean="0"/>
              <a:t>failure</a:t>
            </a:r>
            <a:r>
              <a:rPr lang="de-CH" dirty="0" smtClean="0"/>
              <a:t> </a:t>
            </a:r>
          </a:p>
          <a:p>
            <a:pPr lvl="1"/>
            <a:r>
              <a:rPr lang="de-CH" dirty="0" smtClean="0"/>
              <a:t>Death</a:t>
            </a:r>
          </a:p>
          <a:p>
            <a:r>
              <a:rPr lang="de-CH" dirty="0" smtClean="0"/>
              <a:t>ABO </a:t>
            </a:r>
            <a:r>
              <a:rPr lang="de-CH" dirty="0" err="1" smtClean="0"/>
              <a:t>blood</a:t>
            </a:r>
            <a:r>
              <a:rPr lang="de-CH" dirty="0" smtClean="0"/>
              <a:t> </a:t>
            </a:r>
            <a:r>
              <a:rPr lang="de-CH" dirty="0" err="1" smtClean="0"/>
              <a:t>grouping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smtClean="0"/>
              <a:t>ABO </a:t>
            </a:r>
            <a:r>
              <a:rPr lang="de-CH" dirty="0" err="1" smtClean="0"/>
              <a:t>compatibilty</a:t>
            </a:r>
            <a:r>
              <a:rPr lang="de-CH" dirty="0" smtClean="0"/>
              <a:t> </a:t>
            </a:r>
            <a:r>
              <a:rPr lang="de-CH" dirty="0" err="1" smtClean="0"/>
              <a:t>testing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foundation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all </a:t>
            </a:r>
            <a:r>
              <a:rPr lang="de-CH" dirty="0" err="1" smtClean="0"/>
              <a:t>pretransfusion</a:t>
            </a:r>
            <a:r>
              <a:rPr lang="de-CH" dirty="0" smtClean="0"/>
              <a:t> </a:t>
            </a:r>
            <a:r>
              <a:rPr lang="de-CH" dirty="0" err="1" smtClean="0"/>
              <a:t>testing</a:t>
            </a:r>
            <a:endParaRPr lang="de-CH" dirty="0" smtClean="0"/>
          </a:p>
          <a:p>
            <a:pPr lvl="1"/>
            <a:endParaRPr lang="de-CH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9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D: </a:t>
            </a:r>
            <a:r>
              <a:rPr lang="de-CH" dirty="0" err="1" smtClean="0"/>
              <a:t>mandatory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7" y="832757"/>
            <a:ext cx="8552213" cy="373924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de-CH" dirty="0" smtClean="0"/>
              <a:t>Most </a:t>
            </a:r>
            <a:r>
              <a:rPr lang="de-CH" dirty="0" err="1" smtClean="0"/>
              <a:t>important</a:t>
            </a:r>
            <a:r>
              <a:rPr lang="de-CH" dirty="0" smtClean="0"/>
              <a:t> </a:t>
            </a:r>
            <a:r>
              <a:rPr lang="de-CH" dirty="0" err="1" smtClean="0"/>
              <a:t>antigen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Rh </a:t>
            </a:r>
            <a:r>
              <a:rPr lang="de-CH" dirty="0" err="1" smtClean="0"/>
              <a:t>blood</a:t>
            </a:r>
            <a:r>
              <a:rPr lang="de-CH" dirty="0" smtClean="0"/>
              <a:t> </a:t>
            </a:r>
            <a:r>
              <a:rPr lang="de-CH" dirty="0" err="1" smtClean="0"/>
              <a:t>group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pPr>
              <a:lnSpc>
                <a:spcPct val="120000"/>
              </a:lnSpc>
            </a:pPr>
            <a:r>
              <a:rPr lang="de-CH" dirty="0" err="1" smtClean="0"/>
              <a:t>Highly</a:t>
            </a:r>
            <a:r>
              <a:rPr lang="de-CH" dirty="0" smtClean="0"/>
              <a:t> </a:t>
            </a:r>
            <a:r>
              <a:rPr lang="de-CH" dirty="0" err="1" smtClean="0"/>
              <a:t>immunogenic</a:t>
            </a:r>
            <a:endParaRPr lang="de-CH" dirty="0" smtClean="0"/>
          </a:p>
          <a:p>
            <a:pPr lvl="1">
              <a:lnSpc>
                <a:spcPct val="120000"/>
              </a:lnSpc>
            </a:pPr>
            <a:r>
              <a:rPr lang="de-CH" dirty="0" smtClean="0"/>
              <a:t>&gt; 1/3 </a:t>
            </a:r>
            <a:r>
              <a:rPr lang="de-CH" dirty="0" err="1" smtClean="0"/>
              <a:t>of</a:t>
            </a:r>
            <a:r>
              <a:rPr lang="de-CH" dirty="0" smtClean="0"/>
              <a:t> D </a:t>
            </a:r>
            <a:r>
              <a:rPr lang="de-CH" dirty="0" err="1" smtClean="0"/>
              <a:t>neg</a:t>
            </a:r>
            <a:r>
              <a:rPr lang="de-CH" dirty="0"/>
              <a:t> </a:t>
            </a:r>
            <a:r>
              <a:rPr lang="de-CH" dirty="0" err="1" smtClean="0"/>
              <a:t>produce</a:t>
            </a:r>
            <a:r>
              <a:rPr lang="de-CH" dirty="0" smtClean="0"/>
              <a:t> anti-D after a </a:t>
            </a:r>
            <a:r>
              <a:rPr lang="de-CH" dirty="0" err="1" smtClean="0"/>
              <a:t>transfusion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D </a:t>
            </a:r>
            <a:r>
              <a:rPr lang="de-CH" dirty="0" err="1" smtClean="0"/>
              <a:t>pos</a:t>
            </a:r>
            <a:r>
              <a:rPr lang="de-CH" dirty="0" smtClean="0"/>
              <a:t> </a:t>
            </a:r>
            <a:r>
              <a:rPr lang="de-CH" dirty="0" err="1" smtClean="0"/>
              <a:t>blood</a:t>
            </a:r>
            <a:endParaRPr lang="de-CH" dirty="0" smtClean="0"/>
          </a:p>
          <a:p>
            <a:pPr lvl="1">
              <a:lnSpc>
                <a:spcPct val="120000"/>
              </a:lnSpc>
            </a:pPr>
            <a:r>
              <a:rPr lang="de-CH" dirty="0" smtClean="0"/>
              <a:t>D </a:t>
            </a:r>
            <a:r>
              <a:rPr lang="de-CH" dirty="0" err="1" smtClean="0"/>
              <a:t>pos</a:t>
            </a:r>
            <a:r>
              <a:rPr lang="de-CH" dirty="0" smtClean="0"/>
              <a:t> </a:t>
            </a:r>
            <a:r>
              <a:rPr lang="de-CH" dirty="0" err="1" smtClean="0"/>
              <a:t>red</a:t>
            </a:r>
            <a:r>
              <a:rPr lang="de-CH" dirty="0" smtClean="0"/>
              <a:t> </a:t>
            </a:r>
            <a:r>
              <a:rPr lang="de-CH" dirty="0" err="1" smtClean="0"/>
              <a:t>cells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usually</a:t>
            </a:r>
            <a:r>
              <a:rPr lang="de-CH" dirty="0" smtClean="0"/>
              <a:t> not </a:t>
            </a:r>
            <a:r>
              <a:rPr lang="de-CH" dirty="0" err="1" smtClean="0"/>
              <a:t>tranfused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D </a:t>
            </a:r>
            <a:r>
              <a:rPr lang="de-CH" dirty="0" err="1" smtClean="0"/>
              <a:t>neg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</a:p>
          <a:p>
            <a:pPr lvl="2">
              <a:lnSpc>
                <a:spcPct val="120000"/>
              </a:lnSpc>
            </a:pPr>
            <a:r>
              <a:rPr lang="de-CH" dirty="0" smtClean="0"/>
              <a:t>D </a:t>
            </a:r>
            <a:r>
              <a:rPr lang="de-CH" dirty="0" err="1" smtClean="0"/>
              <a:t>pos</a:t>
            </a:r>
            <a:r>
              <a:rPr lang="de-CH" dirty="0" smtClean="0"/>
              <a:t> </a:t>
            </a:r>
            <a:r>
              <a:rPr lang="de-CH" dirty="0" err="1" smtClean="0"/>
              <a:t>blood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never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given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</a:p>
          <a:p>
            <a:pPr lvl="3">
              <a:lnSpc>
                <a:spcPct val="120000"/>
              </a:lnSpc>
            </a:pPr>
            <a:r>
              <a:rPr lang="de-CH" dirty="0" smtClean="0"/>
              <a:t>D </a:t>
            </a:r>
            <a:r>
              <a:rPr lang="de-CH" dirty="0" err="1" smtClean="0"/>
              <a:t>neg</a:t>
            </a:r>
            <a:r>
              <a:rPr lang="de-CH" dirty="0" smtClean="0"/>
              <a:t> </a:t>
            </a:r>
            <a:r>
              <a:rPr lang="de-CH" dirty="0" err="1" smtClean="0"/>
              <a:t>girls</a:t>
            </a:r>
            <a:endParaRPr lang="de-CH" dirty="0" smtClean="0"/>
          </a:p>
          <a:p>
            <a:pPr lvl="3">
              <a:lnSpc>
                <a:spcPct val="120000"/>
              </a:lnSpc>
            </a:pPr>
            <a:r>
              <a:rPr lang="de-CH" dirty="0" smtClean="0"/>
              <a:t>D </a:t>
            </a:r>
            <a:r>
              <a:rPr lang="de-CH" dirty="0" err="1" smtClean="0"/>
              <a:t>neg</a:t>
            </a:r>
            <a:r>
              <a:rPr lang="de-CH" dirty="0" smtClean="0"/>
              <a:t> </a:t>
            </a:r>
            <a:r>
              <a:rPr lang="de-CH" dirty="0" err="1" smtClean="0"/>
              <a:t>women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child-bearing</a:t>
            </a:r>
            <a:r>
              <a:rPr lang="de-CH" dirty="0" smtClean="0"/>
              <a:t> </a:t>
            </a:r>
            <a:r>
              <a:rPr lang="de-CH" dirty="0" err="1" smtClean="0"/>
              <a:t>age</a:t>
            </a:r>
            <a:endParaRPr lang="de-CH" dirty="0" smtClean="0"/>
          </a:p>
          <a:p>
            <a:pPr>
              <a:lnSpc>
                <a:spcPct val="120000"/>
              </a:lnSpc>
            </a:pPr>
            <a:r>
              <a:rPr lang="de-CH" dirty="0" smtClean="0"/>
              <a:t>Anti-D </a:t>
            </a:r>
            <a:r>
              <a:rPr lang="de-CH" dirty="0" err="1" smtClean="0"/>
              <a:t>causes</a:t>
            </a:r>
            <a:endParaRPr lang="de-CH" dirty="0" smtClean="0"/>
          </a:p>
          <a:p>
            <a:pPr lvl="1">
              <a:lnSpc>
                <a:spcPct val="120000"/>
              </a:lnSpc>
            </a:pPr>
            <a:r>
              <a:rPr lang="de-CH" dirty="0" smtClean="0"/>
              <a:t>HTR</a:t>
            </a:r>
          </a:p>
          <a:p>
            <a:pPr lvl="1">
              <a:lnSpc>
                <a:spcPct val="120000"/>
              </a:lnSpc>
            </a:pPr>
            <a:r>
              <a:rPr lang="de-CH" dirty="0" smtClean="0"/>
              <a:t>HDFN</a:t>
            </a:r>
            <a:endParaRPr lang="de-CH" dirty="0"/>
          </a:p>
          <a:p>
            <a:pPr>
              <a:lnSpc>
                <a:spcPct val="120000"/>
              </a:lnSpc>
            </a:pPr>
            <a:r>
              <a:rPr lang="de-CH" dirty="0" smtClean="0"/>
              <a:t>D </a:t>
            </a:r>
            <a:r>
              <a:rPr lang="de-CH" dirty="0" err="1" smtClean="0"/>
              <a:t>pos</a:t>
            </a:r>
            <a:r>
              <a:rPr lang="de-CH" dirty="0" smtClean="0"/>
              <a:t> </a:t>
            </a:r>
            <a:r>
              <a:rPr lang="de-CH" dirty="0" err="1" smtClean="0"/>
              <a:t>blood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given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de-CH" dirty="0" err="1" smtClean="0"/>
              <a:t>Female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&gt; 50 </a:t>
            </a:r>
            <a:r>
              <a:rPr lang="de-CH" dirty="0" err="1" smtClean="0"/>
              <a:t>yrs</a:t>
            </a:r>
            <a:r>
              <a:rPr lang="de-CH" dirty="0" smtClean="0"/>
              <a:t> (UK), </a:t>
            </a:r>
            <a:r>
              <a:rPr lang="de-CH" dirty="0" err="1" smtClean="0"/>
              <a:t>provide</a:t>
            </a:r>
            <a:r>
              <a:rPr lang="de-CH" dirty="0" smtClean="0"/>
              <a:t> </a:t>
            </a:r>
            <a:r>
              <a:rPr lang="de-CH" dirty="0" err="1" smtClean="0"/>
              <a:t>they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no</a:t>
            </a:r>
            <a:r>
              <a:rPr lang="de-CH" dirty="0" smtClean="0"/>
              <a:t> (</a:t>
            </a:r>
            <a:r>
              <a:rPr lang="de-CH" dirty="0" err="1" smtClean="0"/>
              <a:t>history</a:t>
            </a:r>
            <a:r>
              <a:rPr lang="de-CH" dirty="0" smtClean="0"/>
              <a:t>) </a:t>
            </a:r>
            <a:r>
              <a:rPr lang="de-CH" dirty="0" err="1" smtClean="0"/>
              <a:t>of</a:t>
            </a:r>
            <a:r>
              <a:rPr lang="de-CH" dirty="0" smtClean="0"/>
              <a:t> anti-D</a:t>
            </a:r>
          </a:p>
          <a:p>
            <a:pPr lvl="1">
              <a:lnSpc>
                <a:spcPct val="120000"/>
              </a:lnSpc>
            </a:pPr>
            <a:r>
              <a:rPr lang="de-CH" dirty="0" smtClean="0"/>
              <a:t>Adult </a:t>
            </a:r>
            <a:r>
              <a:rPr lang="de-CH" dirty="0" err="1" smtClean="0"/>
              <a:t>males</a:t>
            </a:r>
            <a:r>
              <a:rPr lang="de-CH" dirty="0" smtClean="0"/>
              <a:t>: D </a:t>
            </a:r>
            <a:r>
              <a:rPr lang="de-CH" dirty="0" err="1" smtClean="0"/>
              <a:t>neg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D </a:t>
            </a:r>
            <a:r>
              <a:rPr lang="de-CH" dirty="0" err="1" smtClean="0"/>
              <a:t>status</a:t>
            </a:r>
            <a:r>
              <a:rPr lang="de-CH" dirty="0" smtClean="0"/>
              <a:t> </a:t>
            </a:r>
            <a:r>
              <a:rPr lang="de-CH" dirty="0" err="1" smtClean="0"/>
              <a:t>unknown</a:t>
            </a:r>
            <a:endParaRPr lang="de-CH" dirty="0" smtClean="0"/>
          </a:p>
          <a:p>
            <a:pPr lvl="1">
              <a:lnSpc>
                <a:spcPct val="120000"/>
              </a:lnSpc>
            </a:pP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undergoing</a:t>
            </a:r>
            <a:r>
              <a:rPr lang="de-CH" dirty="0" smtClean="0"/>
              <a:t> large </a:t>
            </a:r>
            <a:r>
              <a:rPr lang="de-CH" dirty="0" err="1" smtClean="0"/>
              <a:t>volume</a:t>
            </a:r>
            <a:r>
              <a:rPr lang="de-CH" dirty="0" smtClean="0"/>
              <a:t> </a:t>
            </a:r>
            <a:r>
              <a:rPr lang="de-CH" dirty="0" err="1" smtClean="0"/>
              <a:t>transfusions</a:t>
            </a:r>
            <a:r>
              <a:rPr lang="de-CH" dirty="0" smtClean="0"/>
              <a:t> (&gt; 8 </a:t>
            </a:r>
            <a:r>
              <a:rPr lang="de-CH" dirty="0" err="1" smtClean="0"/>
              <a:t>units</a:t>
            </a:r>
            <a:r>
              <a:rPr lang="de-CH" dirty="0" smtClean="0"/>
              <a:t>)</a:t>
            </a:r>
            <a:br>
              <a:rPr lang="de-CH" dirty="0" smtClean="0"/>
            </a:br>
            <a:r>
              <a:rPr lang="de-CH" dirty="0" smtClean="0">
                <a:solidFill>
                  <a:srgbClr val="FF0000"/>
                </a:solidFill>
              </a:rPr>
              <a:t>EXCLUDING</a:t>
            </a:r>
            <a:r>
              <a:rPr lang="de-CH" dirty="0" smtClean="0"/>
              <a:t> </a:t>
            </a:r>
            <a:r>
              <a:rPr lang="de-CH" dirty="0" err="1" smtClean="0"/>
              <a:t>children</a:t>
            </a:r>
            <a:r>
              <a:rPr lang="de-CH" dirty="0" smtClean="0"/>
              <a:t>, </a:t>
            </a:r>
            <a:r>
              <a:rPr lang="de-CH" dirty="0" err="1" smtClean="0"/>
              <a:t>females</a:t>
            </a:r>
            <a:r>
              <a:rPr lang="de-CH" dirty="0" smtClean="0"/>
              <a:t> &lt; 50 </a:t>
            </a:r>
            <a:r>
              <a:rPr lang="de-CH" dirty="0" err="1" smtClean="0"/>
              <a:t>yrs</a:t>
            </a:r>
            <a:r>
              <a:rPr lang="de-CH" dirty="0" smtClean="0"/>
              <a:t>,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alloanti</a:t>
            </a:r>
            <a:r>
              <a:rPr lang="de-CH" dirty="0" smtClean="0"/>
              <a:t>-D</a:t>
            </a:r>
          </a:p>
        </p:txBody>
      </p:sp>
    </p:spTree>
    <p:extLst>
      <p:ext uri="{BB962C8B-B14F-4D97-AF65-F5344CB8AC3E}">
        <p14:creationId xmlns:p14="http://schemas.microsoft.com/office/powerpoint/2010/main" val="9762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alloantibodies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6" y="832758"/>
            <a:ext cx="8628414" cy="3796392"/>
          </a:xfrm>
        </p:spPr>
        <p:txBody>
          <a:bodyPr>
            <a:normAutofit/>
          </a:bodyPr>
          <a:lstStyle/>
          <a:p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i="1" u="sng" dirty="0" err="1" smtClean="0">
                <a:solidFill>
                  <a:srgbClr val="FF0000"/>
                </a:solidFill>
              </a:rPr>
              <a:t>clinically</a:t>
            </a:r>
            <a:r>
              <a:rPr lang="de-CH" i="1" u="sng" dirty="0" smtClean="0">
                <a:solidFill>
                  <a:srgbClr val="FF0000"/>
                </a:solidFill>
              </a:rPr>
              <a:t> </a:t>
            </a:r>
            <a:r>
              <a:rPr lang="de-CH" i="1" u="sng" dirty="0" err="1" smtClean="0">
                <a:solidFill>
                  <a:srgbClr val="FF0000"/>
                </a:solidFill>
              </a:rPr>
              <a:t>significant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/>
              <a:t>antibodies</a:t>
            </a:r>
            <a:endParaRPr lang="de-CH" dirty="0" smtClean="0"/>
          </a:p>
          <a:p>
            <a:r>
              <a:rPr lang="de-CH" dirty="0" smtClean="0"/>
              <a:t>Antigen negative </a:t>
            </a:r>
            <a:r>
              <a:rPr lang="de-CH" dirty="0" err="1" smtClean="0"/>
              <a:t>units</a:t>
            </a:r>
            <a:r>
              <a:rPr lang="de-CH" dirty="0" smtClean="0"/>
              <a:t>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selected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IAT </a:t>
            </a:r>
            <a:r>
              <a:rPr lang="de-CH" dirty="0" err="1" smtClean="0"/>
              <a:t>crossmatched</a:t>
            </a:r>
            <a:endParaRPr lang="de-CH" dirty="0" smtClean="0"/>
          </a:p>
          <a:p>
            <a:pPr lvl="1"/>
            <a:r>
              <a:rPr lang="de-CH" dirty="0" smtClean="0"/>
              <a:t>Also </a:t>
            </a:r>
            <a:r>
              <a:rPr lang="de-CH" dirty="0" err="1" smtClean="0"/>
              <a:t>when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antibody</a:t>
            </a:r>
            <a:r>
              <a:rPr lang="de-CH" dirty="0" smtClean="0"/>
              <a:t> - </a:t>
            </a:r>
            <a:r>
              <a:rPr lang="de-CH" dirty="0" err="1" smtClean="0"/>
              <a:t>previously</a:t>
            </a:r>
            <a:r>
              <a:rPr lang="de-CH" dirty="0" smtClean="0"/>
              <a:t> </a:t>
            </a:r>
            <a:r>
              <a:rPr lang="de-CH" dirty="0" err="1" smtClean="0"/>
              <a:t>identified</a:t>
            </a:r>
            <a:r>
              <a:rPr lang="de-CH" dirty="0" smtClean="0"/>
              <a:t> </a:t>
            </a:r>
            <a:r>
              <a:rPr lang="mr-IN" dirty="0" smtClean="0"/>
              <a:t>–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no</a:t>
            </a:r>
            <a:r>
              <a:rPr lang="de-CH" dirty="0" smtClean="0"/>
              <a:t> </a:t>
            </a:r>
            <a:r>
              <a:rPr lang="de-CH" dirty="0" err="1" smtClean="0"/>
              <a:t>longer</a:t>
            </a:r>
            <a:r>
              <a:rPr lang="de-CH" dirty="0" smtClean="0"/>
              <a:t> </a:t>
            </a:r>
            <a:r>
              <a:rPr lang="de-CH" dirty="0" err="1" smtClean="0"/>
              <a:t>detectable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current</a:t>
            </a:r>
            <a:r>
              <a:rPr lang="de-CH" dirty="0" smtClean="0"/>
              <a:t> sample!</a:t>
            </a:r>
          </a:p>
          <a:p>
            <a:pPr lvl="1"/>
            <a:r>
              <a:rPr lang="de-CH" dirty="0" smtClean="0"/>
              <a:t>Most countries will </a:t>
            </a:r>
            <a:r>
              <a:rPr lang="de-CH" dirty="0" err="1" smtClean="0"/>
              <a:t>additionally</a:t>
            </a:r>
            <a:r>
              <a:rPr lang="de-CH" dirty="0" smtClean="0"/>
              <a:t> </a:t>
            </a:r>
            <a:r>
              <a:rPr lang="de-CH" dirty="0" err="1" smtClean="0"/>
              <a:t>match</a:t>
            </a:r>
            <a:r>
              <a:rPr lang="de-CH" dirty="0" smtClean="0"/>
              <a:t> in </a:t>
            </a:r>
            <a:r>
              <a:rPr lang="de-CH" dirty="0" err="1" smtClean="0"/>
              <a:t>these</a:t>
            </a:r>
            <a:r>
              <a:rPr lang="de-CH" dirty="0" smtClean="0"/>
              <a:t> </a:t>
            </a:r>
            <a:r>
              <a:rPr lang="de-CH" dirty="0" err="1" smtClean="0"/>
              <a:t>cases</a:t>
            </a:r>
            <a:r>
              <a:rPr lang="de-CH" dirty="0" smtClean="0"/>
              <a:t> </a:t>
            </a:r>
          </a:p>
          <a:p>
            <a:pPr lvl="2"/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RhCE</a:t>
            </a:r>
            <a:endParaRPr lang="de-CH" dirty="0" smtClean="0"/>
          </a:p>
          <a:p>
            <a:pPr lvl="2"/>
            <a:r>
              <a:rPr lang="de-CH" dirty="0" err="1" smtClean="0"/>
              <a:t>For</a:t>
            </a:r>
            <a:r>
              <a:rPr lang="de-CH" dirty="0" smtClean="0"/>
              <a:t> K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routinely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K-)</a:t>
            </a:r>
            <a:br>
              <a:rPr lang="de-CH" dirty="0" smtClean="0"/>
            </a:b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 smtClean="0">
                <a:sym typeface="Wingdings" panose="05000000000000000000" pitchFamily="2" charset="2"/>
              </a:rPr>
              <a:t>to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prevent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further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immunisation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Beyond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57251"/>
            <a:ext cx="8610600" cy="57149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/>
              <a:t> </a:t>
            </a:r>
            <a:r>
              <a:rPr lang="de-CH" dirty="0" smtClean="0"/>
              <a:t>...?</a:t>
            </a:r>
          </a:p>
          <a:p>
            <a:pPr lvl="1"/>
            <a:r>
              <a:rPr lang="de-CH" dirty="0" err="1" smtClean="0"/>
              <a:t>Matching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not (</a:t>
            </a:r>
            <a:r>
              <a:rPr lang="de-CH" dirty="0" err="1" smtClean="0"/>
              <a:t>always</a:t>
            </a:r>
            <a:r>
              <a:rPr lang="de-CH" dirty="0" smtClean="0"/>
              <a:t>) easy (38 </a:t>
            </a:r>
            <a:r>
              <a:rPr lang="de-CH" dirty="0" err="1" smtClean="0"/>
              <a:t>systems</a:t>
            </a:r>
            <a:r>
              <a:rPr lang="de-CH" dirty="0" smtClean="0"/>
              <a:t>, </a:t>
            </a:r>
            <a:r>
              <a:rPr lang="de-CH" dirty="0" err="1" smtClean="0"/>
              <a:t>close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400 </a:t>
            </a:r>
            <a:r>
              <a:rPr lang="de-CH" dirty="0" err="1" smtClean="0"/>
              <a:t>antigens</a:t>
            </a:r>
            <a:r>
              <a:rPr lang="de-CH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533400" y="1572125"/>
            <a:ext cx="38481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kern="0" dirty="0" smtClean="0"/>
              <a:t>Patient is</a:t>
            </a:r>
          </a:p>
          <a:p>
            <a:pPr lvl="1"/>
            <a:r>
              <a:rPr lang="en-GB" kern="0" dirty="0" err="1" smtClean="0"/>
              <a:t>DCCee</a:t>
            </a:r>
            <a:r>
              <a:rPr lang="en-GB" kern="0" dirty="0" smtClean="0"/>
              <a:t> </a:t>
            </a:r>
            <a:r>
              <a:rPr lang="en-GB" kern="0" dirty="0" smtClean="0">
                <a:sym typeface="Wingdings"/>
              </a:rPr>
              <a:t> 	20%</a:t>
            </a:r>
          </a:p>
          <a:p>
            <a:pPr lvl="1"/>
            <a:r>
              <a:rPr lang="en-GB" kern="0" dirty="0" smtClean="0">
                <a:sym typeface="Wingdings"/>
              </a:rPr>
              <a:t>K- 		18%</a:t>
            </a:r>
          </a:p>
          <a:p>
            <a:pPr lvl="1"/>
            <a:r>
              <a:rPr lang="en-GB" kern="0" dirty="0" smtClean="0">
                <a:sym typeface="Wingdings"/>
              </a:rPr>
              <a:t>M-S- 		2.7%</a:t>
            </a:r>
          </a:p>
          <a:p>
            <a:pPr lvl="1"/>
            <a:r>
              <a:rPr lang="en-GB" kern="0" dirty="0" err="1" smtClean="0">
                <a:sym typeface="Wingdings"/>
              </a:rPr>
              <a:t>Jk</a:t>
            </a:r>
            <a:r>
              <a:rPr lang="en-GB" kern="0" dirty="0" smtClean="0">
                <a:sym typeface="Wingdings"/>
              </a:rPr>
              <a:t>(a-)  	0.62%</a:t>
            </a:r>
          </a:p>
          <a:p>
            <a:pPr lvl="1"/>
            <a:r>
              <a:rPr lang="en-GB" kern="0" dirty="0" err="1" smtClean="0">
                <a:sym typeface="Wingdings"/>
              </a:rPr>
              <a:t>Fy</a:t>
            </a:r>
            <a:r>
              <a:rPr lang="en-GB" kern="0" dirty="0" smtClean="0">
                <a:sym typeface="Wingdings"/>
              </a:rPr>
              <a:t>(a-)  	0.2%</a:t>
            </a:r>
          </a:p>
          <a:p>
            <a:pPr marL="457200" lvl="1" indent="0">
              <a:buFontTx/>
              <a:buNone/>
            </a:pPr>
            <a:r>
              <a:rPr lang="en-GB" kern="0" dirty="0" smtClean="0">
                <a:sym typeface="Wingdings"/>
              </a:rPr>
              <a:t/>
            </a:r>
            <a:br>
              <a:rPr lang="en-GB" kern="0" dirty="0" smtClean="0">
                <a:sym typeface="Wingdings"/>
              </a:rPr>
            </a:br>
            <a:r>
              <a:rPr lang="en-GB" kern="0" dirty="0" smtClean="0">
                <a:sym typeface="Wingdings"/>
              </a:rPr>
              <a:t/>
            </a:r>
            <a:br>
              <a:rPr lang="en-GB" kern="0" dirty="0" smtClean="0">
                <a:sym typeface="Wingdings"/>
              </a:rPr>
            </a:br>
            <a:endParaRPr lang="en-GB" kern="0" dirty="0" smtClean="0">
              <a:sym typeface="Wingdings"/>
            </a:endParaRPr>
          </a:p>
          <a:p>
            <a:endParaRPr lang="en-GB" kern="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10100" y="1572125"/>
            <a:ext cx="4152900" cy="339447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kern="0" dirty="0" smtClean="0"/>
              <a:t>Patient is </a:t>
            </a:r>
          </a:p>
          <a:p>
            <a:pPr lvl="1"/>
            <a:r>
              <a:rPr lang="en-GB" kern="0" dirty="0" err="1" smtClean="0"/>
              <a:t>DccEE</a:t>
            </a:r>
            <a:r>
              <a:rPr lang="en-GB" kern="0" dirty="0" smtClean="0"/>
              <a:t> </a:t>
            </a:r>
            <a:r>
              <a:rPr lang="en-GB" kern="0" dirty="0" smtClean="0">
                <a:sym typeface="Wingdings"/>
              </a:rPr>
              <a:t> 	2%</a:t>
            </a:r>
          </a:p>
          <a:p>
            <a:pPr lvl="1"/>
            <a:r>
              <a:rPr lang="en-GB" kern="0" dirty="0" smtClean="0">
                <a:sym typeface="Wingdings"/>
              </a:rPr>
              <a:t>K-  		1.8%</a:t>
            </a:r>
          </a:p>
          <a:p>
            <a:pPr lvl="1"/>
            <a:r>
              <a:rPr lang="en-GB" kern="0" dirty="0" smtClean="0">
                <a:sym typeface="Wingdings"/>
              </a:rPr>
              <a:t>s- 		0.18%</a:t>
            </a:r>
          </a:p>
          <a:p>
            <a:pPr lvl="1"/>
            <a:r>
              <a:rPr lang="en-GB" kern="0" dirty="0" err="1" smtClean="0">
                <a:sym typeface="Wingdings"/>
              </a:rPr>
              <a:t>Jk</a:t>
            </a:r>
            <a:r>
              <a:rPr lang="en-GB" kern="0" dirty="0" smtClean="0">
                <a:sym typeface="Wingdings"/>
              </a:rPr>
              <a:t>(b-) 	0.042%</a:t>
            </a:r>
          </a:p>
          <a:p>
            <a:pPr lvl="1"/>
            <a:r>
              <a:rPr lang="en-GB" kern="0" dirty="0" err="1" smtClean="0">
                <a:sym typeface="Wingdings"/>
              </a:rPr>
              <a:t>Fy</a:t>
            </a:r>
            <a:r>
              <a:rPr lang="en-GB" kern="0" dirty="0" smtClean="0">
                <a:sym typeface="Wingdings"/>
              </a:rPr>
              <a:t>(b-) 	0.014%						</a:t>
            </a:r>
          </a:p>
          <a:p>
            <a:pPr lvl="1"/>
            <a:endParaRPr lang="en-GB" kern="0" dirty="0"/>
          </a:p>
        </p:txBody>
      </p:sp>
      <p:sp>
        <p:nvSpPr>
          <p:cNvPr id="7" name="Explosion 1 6"/>
          <p:cNvSpPr/>
          <p:nvPr/>
        </p:nvSpPr>
        <p:spPr bwMode="auto">
          <a:xfrm>
            <a:off x="1315306" y="3987908"/>
            <a:ext cx="2284287" cy="1185446"/>
          </a:xfrm>
          <a:prstGeom prst="irregularSeal1">
            <a:avLst/>
          </a:prstGeom>
          <a:gradFill flip="none" rotWithShape="1">
            <a:gsLst>
              <a:gs pos="51000">
                <a:srgbClr val="92D050"/>
              </a:gs>
              <a:gs pos="0">
                <a:schemeClr val="bg1">
                  <a:lumMod val="65000"/>
                </a:schemeClr>
              </a:gs>
              <a:gs pos="100000">
                <a:srgbClr val="FFFFFF"/>
              </a:gs>
              <a:gs pos="88000">
                <a:srgbClr val="FF0000">
                  <a:alpha val="82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 in 500!</a:t>
            </a:r>
          </a:p>
        </p:txBody>
      </p:sp>
      <p:sp>
        <p:nvSpPr>
          <p:cNvPr id="8" name="Explosion 1 7"/>
          <p:cNvSpPr/>
          <p:nvPr/>
        </p:nvSpPr>
        <p:spPr bwMode="auto">
          <a:xfrm>
            <a:off x="4724400" y="3987908"/>
            <a:ext cx="2284287" cy="1185446"/>
          </a:xfrm>
          <a:prstGeom prst="irregularSeal1">
            <a:avLst/>
          </a:prstGeom>
          <a:gradFill flip="none" rotWithShape="1">
            <a:gsLst>
              <a:gs pos="0">
                <a:srgbClr val="FD8008"/>
              </a:gs>
              <a:gs pos="100000">
                <a:srgbClr val="FFFFFF"/>
              </a:gs>
              <a:gs pos="50000">
                <a:srgbClr val="FF0000">
                  <a:alpha val="82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 in 7143!</a:t>
            </a:r>
          </a:p>
        </p:txBody>
      </p:sp>
      <p:sp>
        <p:nvSpPr>
          <p:cNvPr id="4" name="Curved Left Arrow 3"/>
          <p:cNvSpPr/>
          <p:nvPr/>
        </p:nvSpPr>
        <p:spPr bwMode="auto">
          <a:xfrm>
            <a:off x="4152900" y="2190750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226609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90%</a:t>
            </a:r>
            <a:endParaRPr lang="en-US" sz="1200" dirty="0"/>
          </a:p>
        </p:txBody>
      </p:sp>
      <p:sp>
        <p:nvSpPr>
          <p:cNvPr id="10" name="Curved Left Arrow 9"/>
          <p:cNvSpPr/>
          <p:nvPr/>
        </p:nvSpPr>
        <p:spPr bwMode="auto">
          <a:xfrm>
            <a:off x="4152900" y="2655058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73040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15%</a:t>
            </a:r>
            <a:endParaRPr lang="en-US" sz="1200" dirty="0"/>
          </a:p>
        </p:txBody>
      </p:sp>
      <p:sp>
        <p:nvSpPr>
          <p:cNvPr id="12" name="Curved Left Arrow 11"/>
          <p:cNvSpPr/>
          <p:nvPr/>
        </p:nvSpPr>
        <p:spPr bwMode="auto">
          <a:xfrm>
            <a:off x="4152900" y="3181350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326936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23%</a:t>
            </a:r>
            <a:endParaRPr lang="en-US" sz="1200" dirty="0"/>
          </a:p>
        </p:txBody>
      </p:sp>
      <p:sp>
        <p:nvSpPr>
          <p:cNvPr id="14" name="Curved Left Arrow 13"/>
          <p:cNvSpPr/>
          <p:nvPr/>
        </p:nvSpPr>
        <p:spPr bwMode="auto">
          <a:xfrm>
            <a:off x="4152900" y="3619500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372142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34%</a:t>
            </a:r>
            <a:endParaRPr lang="en-US" sz="1200" dirty="0"/>
          </a:p>
        </p:txBody>
      </p:sp>
      <p:sp>
        <p:nvSpPr>
          <p:cNvPr id="16" name="Curved Left Arrow 15"/>
          <p:cNvSpPr/>
          <p:nvPr/>
        </p:nvSpPr>
        <p:spPr bwMode="auto">
          <a:xfrm>
            <a:off x="8496300" y="2102721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86800" y="217806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90%</a:t>
            </a:r>
            <a:endParaRPr lang="en-US" sz="1200" dirty="0"/>
          </a:p>
        </p:txBody>
      </p:sp>
      <p:sp>
        <p:nvSpPr>
          <p:cNvPr id="18" name="Curved Left Arrow 17"/>
          <p:cNvSpPr/>
          <p:nvPr/>
        </p:nvSpPr>
        <p:spPr bwMode="auto">
          <a:xfrm>
            <a:off x="8496300" y="2567029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86800" y="264237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10%</a:t>
            </a:r>
            <a:endParaRPr lang="en-US" sz="1200" dirty="0"/>
          </a:p>
        </p:txBody>
      </p:sp>
      <p:sp>
        <p:nvSpPr>
          <p:cNvPr id="20" name="Curved Left Arrow 19"/>
          <p:cNvSpPr/>
          <p:nvPr/>
        </p:nvSpPr>
        <p:spPr bwMode="auto">
          <a:xfrm>
            <a:off x="8496300" y="3093321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86800" y="3181332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25%</a:t>
            </a:r>
            <a:endParaRPr lang="en-US" sz="1200" dirty="0"/>
          </a:p>
        </p:txBody>
      </p:sp>
      <p:sp>
        <p:nvSpPr>
          <p:cNvPr id="22" name="Curved Left Arrow 21"/>
          <p:cNvSpPr/>
          <p:nvPr/>
        </p:nvSpPr>
        <p:spPr bwMode="auto">
          <a:xfrm>
            <a:off x="8496300" y="3531471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86800" y="3633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17%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283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 </a:t>
            </a:r>
            <a:r>
              <a:rPr lang="de-CH" dirty="0" err="1" smtClean="0"/>
              <a:t>Asia</a:t>
            </a:r>
            <a:r>
              <a:rPr lang="de-CH" dirty="0" smtClean="0"/>
              <a:t> (</a:t>
            </a:r>
            <a:r>
              <a:rPr lang="de-CH" dirty="0" err="1" smtClean="0"/>
              <a:t>numbers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</a:t>
            </a:r>
            <a:r>
              <a:rPr lang="de-CH" dirty="0" err="1" smtClean="0"/>
              <a:t>regionally</a:t>
            </a:r>
            <a:r>
              <a:rPr lang="de-CH" dirty="0" smtClean="0"/>
              <a:t> </a:t>
            </a:r>
            <a:r>
              <a:rPr lang="de-CH" dirty="0" err="1" smtClean="0"/>
              <a:t>differ</a:t>
            </a:r>
            <a:r>
              <a:rPr lang="de-CH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533400" y="971550"/>
            <a:ext cx="38481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kern="0" dirty="0" smtClean="0"/>
              <a:t>Patient is</a:t>
            </a:r>
          </a:p>
          <a:p>
            <a:pPr lvl="1"/>
            <a:r>
              <a:rPr lang="en-GB" kern="0" dirty="0" err="1" smtClean="0"/>
              <a:t>DCCee</a:t>
            </a:r>
            <a:r>
              <a:rPr lang="en-GB" kern="0" dirty="0" smtClean="0"/>
              <a:t> </a:t>
            </a:r>
            <a:r>
              <a:rPr lang="en-GB" kern="0" dirty="0" smtClean="0">
                <a:sym typeface="Wingdings"/>
              </a:rPr>
              <a:t> 	50%</a:t>
            </a:r>
          </a:p>
          <a:p>
            <a:pPr lvl="1"/>
            <a:r>
              <a:rPr lang="en-GB" kern="0" dirty="0" smtClean="0">
                <a:sym typeface="Wingdings"/>
              </a:rPr>
              <a:t>K- 		50%</a:t>
            </a:r>
          </a:p>
          <a:p>
            <a:pPr lvl="1"/>
            <a:r>
              <a:rPr lang="en-GB" kern="0" dirty="0" smtClean="0">
                <a:sym typeface="Wingdings"/>
              </a:rPr>
              <a:t>M-S- 		7.50%</a:t>
            </a:r>
          </a:p>
          <a:p>
            <a:pPr lvl="1"/>
            <a:r>
              <a:rPr lang="en-GB" kern="0" dirty="0" err="1" smtClean="0">
                <a:sym typeface="Wingdings"/>
              </a:rPr>
              <a:t>Jk</a:t>
            </a:r>
            <a:r>
              <a:rPr lang="en-GB" kern="0" dirty="0" smtClean="0">
                <a:sym typeface="Wingdings"/>
              </a:rPr>
              <a:t>(a-)  	0.62%</a:t>
            </a:r>
          </a:p>
          <a:p>
            <a:pPr lvl="1"/>
            <a:r>
              <a:rPr lang="en-GB" kern="0" dirty="0" err="1" smtClean="0">
                <a:sym typeface="Wingdings"/>
              </a:rPr>
              <a:t>Fy</a:t>
            </a:r>
            <a:r>
              <a:rPr lang="en-GB" kern="0" dirty="0" smtClean="0">
                <a:sym typeface="Wingdings"/>
              </a:rPr>
              <a:t>(a-)  	???%</a:t>
            </a:r>
          </a:p>
          <a:p>
            <a:pPr marL="457200" lvl="1" indent="0">
              <a:buFontTx/>
              <a:buNone/>
            </a:pPr>
            <a:r>
              <a:rPr lang="en-GB" kern="0" dirty="0" smtClean="0">
                <a:sym typeface="Wingdings"/>
              </a:rPr>
              <a:t/>
            </a:r>
            <a:br>
              <a:rPr lang="en-GB" kern="0" dirty="0" smtClean="0">
                <a:sym typeface="Wingdings"/>
              </a:rPr>
            </a:br>
            <a:r>
              <a:rPr lang="en-GB" kern="0" dirty="0" smtClean="0">
                <a:sym typeface="Wingdings"/>
              </a:rPr>
              <a:t/>
            </a:r>
            <a:br>
              <a:rPr lang="en-GB" kern="0" dirty="0" smtClean="0">
                <a:sym typeface="Wingdings"/>
              </a:rPr>
            </a:br>
            <a:endParaRPr lang="en-GB" kern="0" dirty="0" smtClean="0">
              <a:sym typeface="Wingdings"/>
            </a:endParaRPr>
          </a:p>
          <a:p>
            <a:endParaRPr lang="en-GB" kern="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10100" y="971550"/>
            <a:ext cx="4152900" cy="339447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kern="0" dirty="0" smtClean="0"/>
              <a:t>Patient is </a:t>
            </a:r>
          </a:p>
          <a:p>
            <a:pPr lvl="1"/>
            <a:r>
              <a:rPr lang="en-GB" kern="0" dirty="0" err="1" smtClean="0"/>
              <a:t>DccEE</a:t>
            </a:r>
            <a:r>
              <a:rPr lang="en-GB" kern="0" dirty="0" smtClean="0"/>
              <a:t> </a:t>
            </a:r>
            <a:r>
              <a:rPr lang="en-GB" kern="0" dirty="0" smtClean="0">
                <a:sym typeface="Wingdings"/>
              </a:rPr>
              <a:t> 	4.4%</a:t>
            </a:r>
          </a:p>
          <a:p>
            <a:pPr lvl="1"/>
            <a:r>
              <a:rPr lang="en-GB" kern="0" dirty="0" smtClean="0">
                <a:sym typeface="Wingdings"/>
              </a:rPr>
              <a:t>K-  		1.8%</a:t>
            </a:r>
          </a:p>
          <a:p>
            <a:pPr lvl="1"/>
            <a:r>
              <a:rPr lang="en-GB" kern="0" dirty="0" smtClean="0">
                <a:sym typeface="Wingdings"/>
              </a:rPr>
              <a:t>s- 		0.18%</a:t>
            </a:r>
          </a:p>
          <a:p>
            <a:pPr lvl="1"/>
            <a:r>
              <a:rPr lang="en-GB" kern="0" dirty="0" err="1" smtClean="0">
                <a:sym typeface="Wingdings"/>
              </a:rPr>
              <a:t>Jk</a:t>
            </a:r>
            <a:r>
              <a:rPr lang="en-GB" kern="0" dirty="0" smtClean="0">
                <a:sym typeface="Wingdings"/>
              </a:rPr>
              <a:t>(b-) 	0.042%</a:t>
            </a:r>
          </a:p>
          <a:p>
            <a:pPr lvl="1"/>
            <a:r>
              <a:rPr lang="en-GB" kern="0" dirty="0" err="1" smtClean="0">
                <a:sym typeface="Wingdings"/>
              </a:rPr>
              <a:t>Fy</a:t>
            </a:r>
            <a:r>
              <a:rPr lang="en-GB" kern="0" dirty="0" smtClean="0">
                <a:sym typeface="Wingdings"/>
              </a:rPr>
              <a:t>(b-) 	0.014%						</a:t>
            </a:r>
          </a:p>
          <a:p>
            <a:pPr lvl="1"/>
            <a:endParaRPr lang="en-GB" kern="0" dirty="0"/>
          </a:p>
        </p:txBody>
      </p:sp>
      <p:sp>
        <p:nvSpPr>
          <p:cNvPr id="6" name="Explosion 1 5"/>
          <p:cNvSpPr/>
          <p:nvPr/>
        </p:nvSpPr>
        <p:spPr bwMode="auto">
          <a:xfrm>
            <a:off x="1315306" y="3387333"/>
            <a:ext cx="2284287" cy="1185446"/>
          </a:xfrm>
          <a:prstGeom prst="irregularSeal1">
            <a:avLst/>
          </a:prstGeom>
          <a:gradFill flip="none" rotWithShape="1">
            <a:gsLst>
              <a:gs pos="51000">
                <a:srgbClr val="92D050"/>
              </a:gs>
              <a:gs pos="0">
                <a:schemeClr val="bg1">
                  <a:lumMod val="65000"/>
                </a:schemeClr>
              </a:gs>
              <a:gs pos="100000">
                <a:srgbClr val="FFFFFF"/>
              </a:gs>
              <a:gs pos="88000">
                <a:srgbClr val="FF0000">
                  <a:alpha val="82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Extremely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rare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Explosion 1 6"/>
          <p:cNvSpPr/>
          <p:nvPr/>
        </p:nvSpPr>
        <p:spPr bwMode="auto">
          <a:xfrm>
            <a:off x="4724400" y="3387333"/>
            <a:ext cx="2284287" cy="1185446"/>
          </a:xfrm>
          <a:prstGeom prst="irregularSeal1">
            <a:avLst/>
          </a:prstGeom>
          <a:gradFill flip="none" rotWithShape="1">
            <a:gsLst>
              <a:gs pos="0">
                <a:srgbClr val="FD8008"/>
              </a:gs>
              <a:gs pos="100000">
                <a:srgbClr val="FFFFFF"/>
              </a:gs>
              <a:gs pos="50000">
                <a:srgbClr val="FF0000">
                  <a:alpha val="82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 in 7143!</a:t>
            </a:r>
          </a:p>
        </p:txBody>
      </p:sp>
      <p:sp>
        <p:nvSpPr>
          <p:cNvPr id="8" name="Curved Left Arrow 7"/>
          <p:cNvSpPr/>
          <p:nvPr/>
        </p:nvSpPr>
        <p:spPr bwMode="auto">
          <a:xfrm>
            <a:off x="4152900" y="1590175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166552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all</a:t>
            </a:r>
            <a:endParaRPr lang="en-US" sz="1200" dirty="0"/>
          </a:p>
        </p:txBody>
      </p:sp>
      <p:sp>
        <p:nvSpPr>
          <p:cNvPr id="10" name="Curved Left Arrow 9"/>
          <p:cNvSpPr/>
          <p:nvPr/>
        </p:nvSpPr>
        <p:spPr bwMode="auto">
          <a:xfrm>
            <a:off x="4152900" y="2054483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212982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15%</a:t>
            </a:r>
            <a:endParaRPr lang="en-US" sz="1200" dirty="0"/>
          </a:p>
        </p:txBody>
      </p:sp>
      <p:sp>
        <p:nvSpPr>
          <p:cNvPr id="12" name="Curved Left Arrow 11"/>
          <p:cNvSpPr/>
          <p:nvPr/>
        </p:nvSpPr>
        <p:spPr bwMode="auto">
          <a:xfrm>
            <a:off x="4152900" y="2580775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266878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27%</a:t>
            </a:r>
            <a:endParaRPr lang="en-US" sz="1200" dirty="0"/>
          </a:p>
        </p:txBody>
      </p:sp>
      <p:sp>
        <p:nvSpPr>
          <p:cNvPr id="14" name="Curved Left Arrow 13"/>
          <p:cNvSpPr/>
          <p:nvPr/>
        </p:nvSpPr>
        <p:spPr bwMode="auto">
          <a:xfrm>
            <a:off x="4152900" y="3018925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3120854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 smtClean="0"/>
              <a:t>1% </a:t>
            </a:r>
            <a:r>
              <a:rPr lang="de-CH" sz="1200" dirty="0" err="1" smtClean="0"/>
              <a:t>or</a:t>
            </a:r>
            <a:r>
              <a:rPr lang="de-CH" sz="1200" dirty="0" smtClean="0"/>
              <a:t> </a:t>
            </a:r>
            <a:r>
              <a:rPr lang="de-CH" sz="1200" dirty="0" err="1" smtClean="0"/>
              <a:t>even</a:t>
            </a:r>
            <a:r>
              <a:rPr lang="de-CH" sz="1200" dirty="0" smtClean="0"/>
              <a:t> &lt;</a:t>
            </a:r>
            <a:endParaRPr lang="en-US" sz="1200" dirty="0"/>
          </a:p>
        </p:txBody>
      </p:sp>
      <p:sp>
        <p:nvSpPr>
          <p:cNvPr id="16" name="Curved Left Arrow 15"/>
          <p:cNvSpPr/>
          <p:nvPr/>
        </p:nvSpPr>
        <p:spPr bwMode="auto">
          <a:xfrm>
            <a:off x="8496300" y="1502146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86800" y="157749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90%</a:t>
            </a:r>
            <a:endParaRPr lang="en-US" sz="1200" dirty="0"/>
          </a:p>
        </p:txBody>
      </p:sp>
      <p:sp>
        <p:nvSpPr>
          <p:cNvPr id="18" name="Curved Left Arrow 17"/>
          <p:cNvSpPr/>
          <p:nvPr/>
        </p:nvSpPr>
        <p:spPr bwMode="auto">
          <a:xfrm>
            <a:off x="8496300" y="1966454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86800" y="204179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10%</a:t>
            </a:r>
            <a:endParaRPr lang="en-US" sz="1200" dirty="0"/>
          </a:p>
        </p:txBody>
      </p:sp>
      <p:sp>
        <p:nvSpPr>
          <p:cNvPr id="20" name="Curved Left Arrow 19"/>
          <p:cNvSpPr/>
          <p:nvPr/>
        </p:nvSpPr>
        <p:spPr bwMode="auto">
          <a:xfrm>
            <a:off x="8496300" y="2492746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86800" y="258075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25%</a:t>
            </a:r>
            <a:endParaRPr lang="en-US" sz="1200" dirty="0"/>
          </a:p>
        </p:txBody>
      </p:sp>
      <p:sp>
        <p:nvSpPr>
          <p:cNvPr id="22" name="Curved Left Arrow 21"/>
          <p:cNvSpPr/>
          <p:nvPr/>
        </p:nvSpPr>
        <p:spPr bwMode="auto">
          <a:xfrm>
            <a:off x="8496300" y="2930896"/>
            <a:ext cx="190500" cy="4572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86800" y="303282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/>
              <a:t>17%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758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Risk Groups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5586" y="832757"/>
            <a:ext cx="8399813" cy="402499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Sickle Cell Disease</a:t>
            </a:r>
          </a:p>
          <a:p>
            <a:pPr lvl="1"/>
            <a:r>
              <a:rPr lang="en-GB" dirty="0" smtClean="0"/>
              <a:t>most frequent genetic disease in France, for instance </a:t>
            </a:r>
          </a:p>
          <a:p>
            <a:pPr lvl="2"/>
            <a:r>
              <a:rPr lang="en-GB" dirty="0" smtClean="0"/>
              <a:t>15000 known, expected to double over 15 </a:t>
            </a:r>
            <a:r>
              <a:rPr lang="en-GB" dirty="0" err="1" smtClean="0"/>
              <a:t>yrs</a:t>
            </a:r>
            <a:endParaRPr lang="en-GB" dirty="0" smtClean="0"/>
          </a:p>
          <a:p>
            <a:pPr lvl="1"/>
            <a:r>
              <a:rPr lang="en-GB" dirty="0" smtClean="0"/>
              <a:t>Most guidelines match for Rh and K (as a </a:t>
            </a:r>
            <a:r>
              <a:rPr lang="en-GB" dirty="0"/>
              <a:t>minimum) </a:t>
            </a:r>
            <a:endParaRPr lang="en-GB" dirty="0" smtClean="0"/>
          </a:p>
          <a:p>
            <a:pPr lvl="2"/>
            <a:r>
              <a:rPr lang="en-GB" dirty="0" smtClean="0"/>
              <a:t>Black </a:t>
            </a:r>
            <a:r>
              <a:rPr lang="en-GB" dirty="0">
                <a:sym typeface="Wingdings"/>
              </a:rPr>
              <a:t> Rh phenotype </a:t>
            </a:r>
            <a:r>
              <a:rPr lang="en-GB" dirty="0" err="1">
                <a:sym typeface="Wingdings"/>
              </a:rPr>
              <a:t>Dccee</a:t>
            </a:r>
            <a:r>
              <a:rPr lang="en-GB" dirty="0">
                <a:sym typeface="Wingdings"/>
              </a:rPr>
              <a:t> (R</a:t>
            </a:r>
            <a:r>
              <a:rPr lang="en-GB" baseline="-25000" dirty="0">
                <a:sym typeface="Wingdings"/>
              </a:rPr>
              <a:t>0</a:t>
            </a:r>
            <a:r>
              <a:rPr lang="en-GB" dirty="0">
                <a:sym typeface="Wingdings"/>
              </a:rPr>
              <a:t>r</a:t>
            </a:r>
            <a:r>
              <a:rPr lang="en-GB" dirty="0" smtClean="0">
                <a:sym typeface="Wingdings"/>
              </a:rPr>
              <a:t>)</a:t>
            </a:r>
            <a:endParaRPr lang="en-GB" dirty="0" smtClean="0"/>
          </a:p>
          <a:p>
            <a:pPr lvl="1"/>
            <a:r>
              <a:rPr lang="en-GB" dirty="0"/>
              <a:t>U</a:t>
            </a:r>
            <a:r>
              <a:rPr lang="en-GB" dirty="0" smtClean="0"/>
              <a:t>p to 47% of them </a:t>
            </a:r>
            <a:r>
              <a:rPr lang="en-GB" dirty="0" err="1" smtClean="0"/>
              <a:t>alloimmunize</a:t>
            </a:r>
            <a:r>
              <a:rPr lang="en-GB" dirty="0" smtClean="0"/>
              <a:t>!</a:t>
            </a:r>
          </a:p>
          <a:p>
            <a:pPr lvl="1"/>
            <a:r>
              <a:rPr lang="en-GB" dirty="0" smtClean="0"/>
              <a:t>Establish full phenotype </a:t>
            </a:r>
            <a:r>
              <a:rPr lang="en-GB" dirty="0" smtClean="0">
                <a:sym typeface="Wingdings"/>
              </a:rPr>
              <a:t> genotype (RH, FY, JK, MNS, …)</a:t>
            </a:r>
            <a:endParaRPr lang="en-GB" dirty="0" smtClean="0"/>
          </a:p>
          <a:p>
            <a:pPr lvl="1"/>
            <a:r>
              <a:rPr lang="en-GB" dirty="0" smtClean="0">
                <a:sym typeface="Wingdings"/>
              </a:rPr>
              <a:t>Match within ethnic group, which is problematic because donor base is predominantly “local”</a:t>
            </a:r>
          </a:p>
          <a:p>
            <a:pPr lvl="1"/>
            <a:r>
              <a:rPr lang="en-GB" dirty="0" smtClean="0">
                <a:sym typeface="Wingdings"/>
              </a:rPr>
              <a:t>High rate of </a:t>
            </a:r>
            <a:r>
              <a:rPr lang="en-GB" i="1" dirty="0" smtClean="0">
                <a:sym typeface="Wingdings"/>
              </a:rPr>
              <a:t>RH</a:t>
            </a:r>
            <a:r>
              <a:rPr lang="en-GB" dirty="0" smtClean="0">
                <a:sym typeface="Wingdings"/>
              </a:rPr>
              <a:t> variants (lacking high incidence antigens) and </a:t>
            </a:r>
            <a:r>
              <a:rPr lang="en-GB" dirty="0" err="1" smtClean="0">
                <a:sym typeface="Wingdings"/>
              </a:rPr>
              <a:t>Fy</a:t>
            </a:r>
            <a:r>
              <a:rPr lang="en-GB" dirty="0" smtClean="0">
                <a:sym typeface="Wingdings"/>
              </a:rPr>
              <a:t>(a-b-), and U-</a:t>
            </a:r>
          </a:p>
          <a:p>
            <a:r>
              <a:rPr lang="en-GB" dirty="0" smtClean="0">
                <a:sym typeface="Wingdings"/>
              </a:rPr>
              <a:t>Others</a:t>
            </a:r>
          </a:p>
          <a:p>
            <a:pPr lvl="1"/>
            <a:r>
              <a:rPr lang="en-GB" dirty="0" smtClean="0">
                <a:sym typeface="Wingdings"/>
              </a:rPr>
              <a:t>MDS: 58% immunisation rate</a:t>
            </a:r>
          </a:p>
          <a:p>
            <a:pPr lvl="1"/>
            <a:r>
              <a:rPr lang="en-GB" dirty="0" smtClean="0">
                <a:sym typeface="Wingdings"/>
              </a:rPr>
              <a:t>Thalassemia: 37% </a:t>
            </a:r>
            <a:r>
              <a:rPr lang="en-GB" dirty="0">
                <a:sym typeface="Wingdings"/>
              </a:rPr>
              <a:t>immunisation </a:t>
            </a:r>
            <a:r>
              <a:rPr lang="en-GB" dirty="0" smtClean="0">
                <a:sym typeface="Wingdings"/>
              </a:rPr>
              <a:t>rate</a:t>
            </a:r>
          </a:p>
          <a:p>
            <a:pPr lvl="1"/>
            <a:r>
              <a:rPr lang="en-GB" dirty="0" smtClean="0">
                <a:sym typeface="Wingdings"/>
              </a:rPr>
              <a:t>Therapeutic </a:t>
            </a:r>
            <a:r>
              <a:rPr lang="en-GB" dirty="0" err="1" smtClean="0">
                <a:sym typeface="Wingdings"/>
              </a:rPr>
              <a:t>monoclonals</a:t>
            </a:r>
            <a:r>
              <a:rPr lang="en-GB" dirty="0" smtClean="0">
                <a:sym typeface="Wingdings"/>
              </a:rPr>
              <a:t> (a-CD38, anti-CD47)</a:t>
            </a:r>
            <a:endParaRPr lang="en-GB" dirty="0">
              <a:sym typeface="Wingdings"/>
            </a:endParaRPr>
          </a:p>
          <a:p>
            <a:pPr lvl="1"/>
            <a:endParaRPr lang="en-GB" dirty="0" smtClean="0">
              <a:sym typeface="Wingdings"/>
            </a:endParaRPr>
          </a:p>
          <a:p>
            <a:pPr lvl="1"/>
            <a:endParaRPr lang="en-GB" dirty="0" smtClean="0">
              <a:sym typeface="Wingdings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31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High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587" y="832758"/>
            <a:ext cx="8552213" cy="3394472"/>
          </a:xfrm>
        </p:spPr>
        <p:txBody>
          <a:bodyPr/>
          <a:lstStyle/>
          <a:p>
            <a:r>
              <a:rPr lang="de-CH" dirty="0" err="1" smtClean="0"/>
              <a:t>Pregnancy</a:t>
            </a:r>
            <a:endParaRPr lang="de-CH" dirty="0" smtClean="0"/>
          </a:p>
          <a:p>
            <a:pPr lvl="1"/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course</a:t>
            </a:r>
            <a:r>
              <a:rPr lang="de-CH" dirty="0" smtClean="0"/>
              <a:t> ABO/D </a:t>
            </a:r>
            <a:r>
              <a:rPr lang="de-CH" dirty="0" err="1" smtClean="0"/>
              <a:t>mandatory</a:t>
            </a:r>
            <a:endParaRPr lang="de-CH" dirty="0" smtClean="0"/>
          </a:p>
          <a:p>
            <a:pPr lvl="1"/>
            <a:r>
              <a:rPr lang="de-CH" dirty="0" err="1" smtClean="0"/>
              <a:t>Immunisation</a:t>
            </a:r>
            <a:r>
              <a:rPr lang="de-CH" dirty="0" smtClean="0"/>
              <a:t> rate </a:t>
            </a:r>
            <a:r>
              <a:rPr lang="de-CH" dirty="0" err="1" smtClean="0"/>
              <a:t>comparable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average</a:t>
            </a:r>
            <a:r>
              <a:rPr lang="de-CH" dirty="0" smtClean="0"/>
              <a:t> (1 </a:t>
            </a:r>
            <a:r>
              <a:rPr lang="de-CH" dirty="0" err="1" smtClean="0"/>
              <a:t>to</a:t>
            </a:r>
            <a:r>
              <a:rPr lang="de-CH" dirty="0" smtClean="0"/>
              <a:t> 4%)</a:t>
            </a:r>
            <a:endParaRPr lang="de-CH" dirty="0"/>
          </a:p>
          <a:p>
            <a:pPr lvl="2"/>
            <a:r>
              <a:rPr lang="de-CH" dirty="0" err="1" smtClean="0"/>
              <a:t>Slightly</a:t>
            </a:r>
            <a:r>
              <a:rPr lang="de-CH" dirty="0" smtClean="0"/>
              <a:t> </a:t>
            </a:r>
            <a:r>
              <a:rPr lang="de-CH" dirty="0" err="1" smtClean="0"/>
              <a:t>higher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c (RH4) </a:t>
            </a:r>
          </a:p>
          <a:p>
            <a:pPr lvl="2"/>
            <a:r>
              <a:rPr lang="de-CH" dirty="0" err="1" smtClean="0"/>
              <a:t>Relatively</a:t>
            </a:r>
            <a:r>
              <a:rPr lang="de-CH" dirty="0" smtClean="0"/>
              <a:t> high </a:t>
            </a:r>
            <a:r>
              <a:rPr lang="de-CH" dirty="0" err="1" smtClean="0"/>
              <a:t>for</a:t>
            </a:r>
            <a:r>
              <a:rPr lang="de-CH" dirty="0" smtClean="0"/>
              <a:t> K (KEL1) </a:t>
            </a:r>
            <a:r>
              <a:rPr lang="de-CH" dirty="0" err="1" smtClean="0"/>
              <a:t>mostly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transfusion</a:t>
            </a:r>
            <a:r>
              <a:rPr lang="de-CH" dirty="0" smtClean="0"/>
              <a:t> </a:t>
            </a:r>
          </a:p>
          <a:p>
            <a:pPr lvl="1"/>
            <a:r>
              <a:rPr lang="de-CH" dirty="0" smtClean="0"/>
              <a:t>Guidelines not </a:t>
            </a:r>
            <a:r>
              <a:rPr lang="de-CH" dirty="0" err="1" smtClean="0"/>
              <a:t>identical</a:t>
            </a:r>
            <a:r>
              <a:rPr lang="de-CH" dirty="0" smtClean="0"/>
              <a:t> </a:t>
            </a:r>
            <a:r>
              <a:rPr lang="de-CH" dirty="0" err="1" smtClean="0"/>
              <a:t>throughout</a:t>
            </a:r>
            <a:r>
              <a:rPr lang="de-CH" dirty="0" smtClean="0"/>
              <a:t> Europe</a:t>
            </a:r>
          </a:p>
          <a:p>
            <a:pPr lvl="2"/>
            <a:r>
              <a:rPr lang="de-CH" dirty="0" smtClean="0"/>
              <a:t>Most </a:t>
            </a:r>
            <a:r>
              <a:rPr lang="de-CH" dirty="0" err="1" smtClean="0"/>
              <a:t>say</a:t>
            </a:r>
            <a:r>
              <a:rPr lang="de-CH" dirty="0" smtClean="0"/>
              <a:t>: K-</a:t>
            </a:r>
          </a:p>
          <a:p>
            <a:pPr lvl="2"/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say</a:t>
            </a:r>
            <a:r>
              <a:rPr lang="de-CH" dirty="0" smtClean="0"/>
              <a:t>: Rh </a:t>
            </a:r>
            <a:r>
              <a:rPr lang="de-CH" dirty="0" err="1" smtClean="0"/>
              <a:t>match</a:t>
            </a:r>
            <a:r>
              <a:rPr lang="de-CH" dirty="0" smtClean="0"/>
              <a:t> (D </a:t>
            </a:r>
            <a:r>
              <a:rPr lang="de-CH" dirty="0" err="1" smtClean="0"/>
              <a:t>and</a:t>
            </a:r>
            <a:r>
              <a:rPr lang="de-CH" dirty="0" smtClean="0"/>
              <a:t> CE)</a:t>
            </a:r>
          </a:p>
          <a:p>
            <a:pPr lvl="3"/>
            <a:r>
              <a:rPr lang="de-CH" dirty="0" smtClean="0"/>
              <a:t>NL </a:t>
            </a:r>
            <a:r>
              <a:rPr lang="de-CH" dirty="0" err="1" smtClean="0"/>
              <a:t>specific</a:t>
            </a:r>
            <a:r>
              <a:rPr lang="de-CH" dirty="0" smtClean="0"/>
              <a:t> on c </a:t>
            </a:r>
            <a:r>
              <a:rPr lang="de-CH" dirty="0" err="1" smtClean="0"/>
              <a:t>and</a:t>
            </a:r>
            <a:r>
              <a:rPr lang="de-CH" dirty="0" smtClean="0"/>
              <a:t> E</a:t>
            </a:r>
          </a:p>
          <a:p>
            <a:pPr lvl="1"/>
            <a:endParaRPr lang="de-CH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5914</TotalTime>
  <Words>547</Words>
  <Application>Microsoft Office PowerPoint</Application>
  <PresentationFormat>On-screen Show (16:9)</PresentationFormat>
  <Paragraphs>133</Paragraphs>
  <Slides>10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1_Custom Design</vt:lpstr>
      <vt:lpstr>Custom Design</vt:lpstr>
      <vt:lpstr>PowerPoint Presentation</vt:lpstr>
      <vt:lpstr>Why do we match blood for patients?</vt:lpstr>
      <vt:lpstr>ABO: mandatory</vt:lpstr>
      <vt:lpstr>D: mandatory</vt:lpstr>
      <vt:lpstr>Patients with alloantibodies</vt:lpstr>
      <vt:lpstr>Beyond what is mandatory </vt:lpstr>
      <vt:lpstr>In Asia (numbers may regionally differ)</vt:lpstr>
      <vt:lpstr>High Risk Groups </vt:lpstr>
      <vt:lpstr>High risk groups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Cuccia</dc:creator>
  <cp:lastModifiedBy>User</cp:lastModifiedBy>
  <cp:revision>169</cp:revision>
  <cp:lastPrinted>2019-11-25T12:43:09Z</cp:lastPrinted>
  <dcterms:created xsi:type="dcterms:W3CDTF">2016-04-12T17:02:30Z</dcterms:created>
  <dcterms:modified xsi:type="dcterms:W3CDTF">2019-11-29T06:53:01Z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