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1" r:id="rId3"/>
    <p:sldId id="259" r:id="rId4"/>
    <p:sldId id="323" r:id="rId5"/>
    <p:sldId id="324" r:id="rId6"/>
    <p:sldId id="325" r:id="rId7"/>
    <p:sldId id="339" r:id="rId8"/>
    <p:sldId id="328" r:id="rId9"/>
    <p:sldId id="340" r:id="rId10"/>
    <p:sldId id="329" r:id="rId11"/>
    <p:sldId id="326" r:id="rId12"/>
    <p:sldId id="330" r:id="rId13"/>
    <p:sldId id="332" r:id="rId14"/>
    <p:sldId id="333" r:id="rId15"/>
    <p:sldId id="335" r:id="rId16"/>
    <p:sldId id="336" r:id="rId17"/>
    <p:sldId id="334" r:id="rId18"/>
    <p:sldId id="331" r:id="rId19"/>
    <p:sldId id="337" r:id="rId20"/>
  </p:sldIdLst>
  <p:sldSz cx="9144000" cy="6858000" type="screen4x3"/>
  <p:notesSz cx="6858000" cy="9777413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00"/>
    <a:srgbClr val="00FF00"/>
    <a:srgbClr val="66FF66"/>
    <a:srgbClr val="CCFF66"/>
    <a:srgbClr val="80FF00"/>
    <a:srgbClr val="F7F7F7"/>
    <a:srgbClr val="66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0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846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F17C982-4FE7-4E87-8BAA-76CC011BD5DD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79492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 alt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5025"/>
            <a:ext cx="50292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noProof="0"/>
              <a:t>Cliquez pour modifier les styles du texte du masque</a:t>
            </a:r>
          </a:p>
          <a:p>
            <a:pPr lvl="1"/>
            <a:r>
              <a:rPr lang="fr-FR" altLang="ru-RU" noProof="0"/>
              <a:t>Deuxième niveau</a:t>
            </a:r>
          </a:p>
          <a:p>
            <a:pPr lvl="2"/>
            <a:r>
              <a:rPr lang="fr-FR" altLang="ru-RU" noProof="0"/>
              <a:t>Troisième niveau</a:t>
            </a:r>
          </a:p>
          <a:p>
            <a:pPr lvl="3"/>
            <a:r>
              <a:rPr lang="fr-FR" altLang="ru-RU" noProof="0"/>
              <a:t>Quatrième niveau</a:t>
            </a:r>
          </a:p>
          <a:p>
            <a:pPr lvl="4"/>
            <a:r>
              <a:rPr lang="fr-FR" altLang="ru-RU" noProof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fr-FR" alt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846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7A9C4BAA-A191-43FD-9500-7914F3E0C86F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680771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F75AD9-34BE-45E6-BF41-89C9E2FFDAA8}" type="slidenum">
              <a:rPr lang="fr-FR" altLang="ru-RU" smtClean="0"/>
              <a:pPr/>
              <a:t>1</a:t>
            </a:fld>
            <a:endParaRPr lang="fr-FR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4250" y="742950"/>
            <a:ext cx="4879975" cy="3660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A2F7F-FC4A-440E-8116-396C6DE595C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2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BC3FD0-8D4F-40B4-9F09-BEC521CF56F1}" type="slidenum">
              <a:rPr lang="fr-FR" altLang="ru-RU" smtClean="0"/>
              <a:pPr/>
              <a:t>3</a:t>
            </a:fld>
            <a:endParaRPr lang="fr-FR" alt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8E4612E-ECA8-4BB6-86C6-338991D8A2A8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228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868363"/>
            <a:ext cx="5713412" cy="4286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430199"/>
            <a:ext cx="6048375" cy="5145024"/>
          </a:xfrm>
          <a:noFill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E2BA91-08D0-41DE-96E9-A0290D61B659}" type="slidenum">
              <a:rPr lang="fr-FR" altLang="ru-RU" smtClean="0"/>
              <a:pPr/>
              <a:t>15</a:t>
            </a:fld>
            <a:endParaRPr lang="fr-FR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7A91DA-EEC8-458C-ADE5-0EC5470147F9}" type="slidenum">
              <a:rPr lang="fr-FR" altLang="ru-RU" smtClean="0"/>
              <a:pPr/>
              <a:t>16</a:t>
            </a:fld>
            <a:endParaRPr lang="fr-FR" alt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8FE67B-7CD0-496F-9197-9ED6B63F2AA4}" type="slidenum">
              <a:rPr lang="fr-FR" altLang="ru-RU" smtClean="0"/>
              <a:pPr/>
              <a:t>17</a:t>
            </a:fld>
            <a:endParaRPr lang="fr-FR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9"/>
          <p:cNvSpPr txBox="1">
            <a:spLocks noChangeArrowheads="1"/>
          </p:cNvSpPr>
          <p:nvPr/>
        </p:nvSpPr>
        <p:spPr bwMode="auto">
          <a:xfrm>
            <a:off x="990600" y="431800"/>
            <a:ext cx="457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ru-RU" sz="1200" b="1"/>
              <a:t>Bio-Rad Laboratories</a:t>
            </a:r>
            <a:r>
              <a:rPr lang="fr-FR" altLang="ru-RU" sz="900"/>
              <a:t>       IMMUNOHEMATOLOGY</a:t>
            </a:r>
            <a:endParaRPr lang="fr-FR" altLang="ru-RU" sz="1000"/>
          </a:p>
        </p:txBody>
      </p:sp>
      <p:pic>
        <p:nvPicPr>
          <p:cNvPr id="5" name="Picture 110" descr="LO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0" y="527050"/>
            <a:ext cx="11271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5" descr="MOSA GEN DIA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558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9" descr="VRAI LOGO BIO-RAD 226 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6096000"/>
            <a:ext cx="11509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066800" y="4648200"/>
            <a:ext cx="6934200" cy="579438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ru-RU" noProof="0"/>
              <a:t>Cliquez et modifiez le titre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165725"/>
            <a:ext cx="6934200" cy="366713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ru-RU" noProof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98438"/>
            <a:ext cx="1981200" cy="2874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5163" y="198438"/>
            <a:ext cx="5791200" cy="2874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163" y="1371600"/>
            <a:ext cx="3886200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371600"/>
            <a:ext cx="3886200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371600"/>
            <a:ext cx="7924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/>
              <a:t>Cliquez pour modifier les styles du texte du masque</a:t>
            </a:r>
          </a:p>
          <a:p>
            <a:pPr lvl="1"/>
            <a:r>
              <a:rPr lang="en-US" altLang="ru-RU"/>
              <a:t>Deuxième niveau</a:t>
            </a:r>
          </a:p>
          <a:p>
            <a:pPr lvl="2"/>
            <a:r>
              <a:rPr lang="en-US" altLang="ru-RU"/>
              <a:t>Troisième niveau</a:t>
            </a:r>
          </a:p>
          <a:p>
            <a:pPr lvl="3"/>
            <a:r>
              <a:rPr lang="en-US" altLang="ru-RU"/>
              <a:t>Quatrième niveau</a:t>
            </a:r>
          </a:p>
          <a:p>
            <a:pPr lvl="4"/>
            <a:r>
              <a:rPr lang="en-US" altLang="ru-RU"/>
              <a:t>Cinquième niveau</a:t>
            </a:r>
          </a:p>
        </p:txBody>
      </p:sp>
      <p:sp>
        <p:nvSpPr>
          <p:cNvPr id="1027" name="Line 81"/>
          <p:cNvSpPr>
            <a:spLocks noChangeShapeType="1"/>
          </p:cNvSpPr>
          <p:nvPr/>
        </p:nvSpPr>
        <p:spPr bwMode="auto">
          <a:xfrm>
            <a:off x="0" y="6116638"/>
            <a:ext cx="91408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82"/>
          <p:cNvSpPr txBox="1">
            <a:spLocks noChangeArrowheads="1"/>
          </p:cNvSpPr>
          <p:nvPr/>
        </p:nvSpPr>
        <p:spPr bwMode="auto">
          <a:xfrm>
            <a:off x="746125" y="62198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altLang="ru-RU"/>
          </a:p>
        </p:txBody>
      </p:sp>
      <p:sp>
        <p:nvSpPr>
          <p:cNvPr id="1029" name="Rectangle 88"/>
          <p:cNvSpPr>
            <a:spLocks noChangeArrowheads="1"/>
          </p:cNvSpPr>
          <p:nvPr/>
        </p:nvSpPr>
        <p:spPr bwMode="auto">
          <a:xfrm>
            <a:off x="0" y="0"/>
            <a:ext cx="7720013" cy="900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altLang="ru-RU"/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98438"/>
            <a:ext cx="6573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/>
              <a:t>Cliquez et modifiez le titre</a:t>
            </a:r>
          </a:p>
        </p:txBody>
      </p:sp>
      <p:sp>
        <p:nvSpPr>
          <p:cNvPr id="1031" name="Text Box 119"/>
          <p:cNvSpPr txBox="1">
            <a:spLocks noChangeArrowheads="1"/>
          </p:cNvSpPr>
          <p:nvPr/>
        </p:nvSpPr>
        <p:spPr bwMode="auto">
          <a:xfrm>
            <a:off x="665163" y="6324600"/>
            <a:ext cx="327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ru-RU" sz="1200" b="1"/>
              <a:t>Bio-Rad Laboratories</a:t>
            </a:r>
            <a:r>
              <a:rPr lang="fr-FR" altLang="ru-RU" sz="900"/>
              <a:t>       IMMUNOHEMATOLOGY</a:t>
            </a:r>
            <a:endParaRPr lang="fr-FR" altLang="ru-RU" sz="1000"/>
          </a:p>
        </p:txBody>
      </p:sp>
      <p:pic>
        <p:nvPicPr>
          <p:cNvPr id="1032" name="Picture 120" descr="L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74900" y="6419850"/>
            <a:ext cx="11271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3" descr="MOSA GEN DIAMED PETI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9363" y="0"/>
            <a:ext cx="154463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28" descr="VRAI LOGO BIO-RAD 226 d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43800" y="6324600"/>
            <a:ext cx="9890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598F3B"/>
        </a:buClr>
        <a:buSzPct val="80000"/>
        <a:buFont typeface="Times" pitchFamily="18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905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3810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3pPr>
      <a:lvl4pPr marL="5715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7620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5pPr>
      <a:lvl6pPr marL="12192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6pPr>
      <a:lvl7pPr marL="16764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7pPr>
      <a:lvl8pPr marL="2133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8pPr>
      <a:lvl9pPr marL="25908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4500570"/>
            <a:ext cx="8497887" cy="1384995"/>
          </a:xfrm>
        </p:spPr>
        <p:txBody>
          <a:bodyPr/>
          <a:lstStyle/>
          <a:p>
            <a:pPr algn="ctr" eaLnBrk="1" hangingPunct="1"/>
            <a:r>
              <a:rPr lang="ru-RU" sz="2800" dirty="0"/>
              <a:t>Информатизация иммуногематологических исследований. Новый взгляд. </a:t>
            </a:r>
            <a:r>
              <a:rPr lang="ru-RU" sz="2800"/>
              <a:t>Новые возможности. </a:t>
            </a:r>
            <a:endParaRPr lang="de-CH" alt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FF00"/>
                </a:solidFill>
              </a:rPr>
              <a:t>Обмен данными (стало)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3227388" y="2905125"/>
            <a:ext cx="2303462" cy="1152525"/>
            <a:chOff x="3226730" y="2905321"/>
            <a:chExt cx="2304256" cy="1152128"/>
          </a:xfrm>
        </p:grpSpPr>
        <p:sp>
          <p:nvSpPr>
            <p:cNvPr id="9236" name="Rectangle 9"/>
            <p:cNvSpPr>
              <a:spLocks noChangeArrowheads="1"/>
            </p:cNvSpPr>
            <p:nvPr/>
          </p:nvSpPr>
          <p:spPr bwMode="auto">
            <a:xfrm>
              <a:off x="3226730" y="2905321"/>
              <a:ext cx="2304256" cy="11521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pic>
          <p:nvPicPr>
            <p:cNvPr id="9237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7593" y="3056728"/>
              <a:ext cx="1471612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856163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886325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868863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3513" y="944563"/>
            <a:ext cx="8096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4" name="Straight Arrow Connector 4"/>
          <p:cNvCxnSpPr>
            <a:cxnSpLocks noChangeShapeType="1"/>
            <a:stCxn id="0" idx="2"/>
            <a:endCxn id="9236" idx="0"/>
          </p:cNvCxnSpPr>
          <p:nvPr/>
        </p:nvCxnSpPr>
        <p:spPr bwMode="auto">
          <a:xfrm>
            <a:off x="4378325" y="2206625"/>
            <a:ext cx="0" cy="69850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  <a:effectLst/>
        </p:spPr>
      </p:cxnSp>
      <p:sp>
        <p:nvSpPr>
          <p:cNvPr id="6" name="Oval 5"/>
          <p:cNvSpPr>
            <a:spLocks noChangeArrowheads="1"/>
          </p:cNvSpPr>
          <p:nvPr/>
        </p:nvSpPr>
        <p:spPr bwMode="auto">
          <a:xfrm flipH="1" flipV="1">
            <a:off x="4283075" y="2008188"/>
            <a:ext cx="192088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059113" y="3481388"/>
            <a:ext cx="144462" cy="163512"/>
          </a:xfrm>
          <a:prstGeom prst="ellipse">
            <a:avLst/>
          </a:prstGeom>
          <a:solidFill>
            <a:srgbClr val="4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306888" y="4057650"/>
            <a:ext cx="144462" cy="163513"/>
          </a:xfrm>
          <a:prstGeom prst="ellipse">
            <a:avLst/>
          </a:prstGeom>
          <a:solidFill>
            <a:srgbClr val="4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530850" y="3486150"/>
            <a:ext cx="144463" cy="163513"/>
          </a:xfrm>
          <a:prstGeom prst="ellipse">
            <a:avLst/>
          </a:prstGeom>
          <a:solidFill>
            <a:srgbClr val="4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1331913" y="3573463"/>
            <a:ext cx="1779587" cy="1206500"/>
          </a:xfrm>
          <a:prstGeom prst="straightConnector1">
            <a:avLst/>
          </a:prstGeom>
          <a:noFill/>
          <a:ln w="9525" algn="ctr">
            <a:solidFill>
              <a:srgbClr val="408000"/>
            </a:solidFill>
            <a:round/>
            <a:headEnd/>
            <a:tailEnd type="arrow" w="med" len="med"/>
          </a:ln>
          <a:effectLst/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4356100" y="4138613"/>
            <a:ext cx="0" cy="747712"/>
          </a:xfrm>
          <a:prstGeom prst="straightConnector1">
            <a:avLst/>
          </a:prstGeom>
          <a:noFill/>
          <a:ln w="9525" algn="ctr">
            <a:solidFill>
              <a:srgbClr val="408000"/>
            </a:solidFill>
            <a:round/>
            <a:headEnd/>
            <a:tailEnd type="arrow" w="med" len="med"/>
          </a:ln>
          <a:effectLst/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>
            <a:off x="5602288" y="3573463"/>
            <a:ext cx="1849437" cy="1206500"/>
          </a:xfrm>
          <a:prstGeom prst="straightConnector1">
            <a:avLst/>
          </a:prstGeom>
          <a:noFill/>
          <a:ln w="9525" algn="ctr">
            <a:solidFill>
              <a:srgbClr val="408000"/>
            </a:solidFill>
            <a:round/>
            <a:headEnd/>
            <a:tailEnd type="arrow" w="med" len="med"/>
          </a:ln>
          <a:effectLst/>
        </p:spPr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812088" y="4705350"/>
            <a:ext cx="144462" cy="1619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30" name="Straight Arrow Connector 29"/>
          <p:cNvCxnSpPr>
            <a:cxnSpLocks noChangeShapeType="1"/>
            <a:stCxn id="28" idx="1"/>
          </p:cNvCxnSpPr>
          <p:nvPr/>
        </p:nvCxnSpPr>
        <p:spPr bwMode="auto">
          <a:xfrm flipH="1" flipV="1">
            <a:off x="5602288" y="3213100"/>
            <a:ext cx="2230437" cy="1516063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  <a:effectLst/>
        </p:spPr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4519613" y="2708275"/>
            <a:ext cx="123825" cy="1968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4592638" y="2152650"/>
            <a:ext cx="0" cy="601663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00139 0.128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1967 0.1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9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00087 0.110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21806 0.189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3.33333E-6 L -0.24392 -0.2189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24 L 0.00018 -0.115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8" grpId="0" animBg="1"/>
      <p:bldP spid="28" grpId="1" animBg="1"/>
      <p:bldP spid="28" grpId="2" animBg="1"/>
      <p:bldP spid="31" grpId="0" animBg="1"/>
      <p:bldP spid="31" grpId="1" animBg="1"/>
      <p:bldP spid="3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924300" y="2781300"/>
            <a:ext cx="2160588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Хранение результатов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25" y="2501900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2200" y="3022600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3541713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981075"/>
            <a:ext cx="8096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032125"/>
            <a:ext cx="147161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Up-Down Arrow 10"/>
          <p:cNvSpPr>
            <a:spLocks noChangeArrowheads="1"/>
          </p:cNvSpPr>
          <p:nvPr/>
        </p:nvSpPr>
        <p:spPr bwMode="auto">
          <a:xfrm rot="3320458">
            <a:off x="6354762" y="1895476"/>
            <a:ext cx="303213" cy="1008062"/>
          </a:xfrm>
          <a:prstGeom prst="upDownArrow">
            <a:avLst>
              <a:gd name="adj1" fmla="val 50000"/>
              <a:gd name="adj2" fmla="val 5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10250" name="Up-Down Arrow 13"/>
          <p:cNvSpPr>
            <a:spLocks noChangeArrowheads="1"/>
          </p:cNvSpPr>
          <p:nvPr/>
        </p:nvSpPr>
        <p:spPr bwMode="auto">
          <a:xfrm rot="-5400000">
            <a:off x="6518275" y="2571750"/>
            <a:ext cx="215900" cy="1066800"/>
          </a:xfrm>
          <a:prstGeom prst="upDownArrow">
            <a:avLst>
              <a:gd name="adj1" fmla="val 50000"/>
              <a:gd name="adj2" fmla="val 500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10251" name="Up-Down Arrow 13"/>
          <p:cNvSpPr>
            <a:spLocks noChangeArrowheads="1"/>
          </p:cNvSpPr>
          <p:nvPr/>
        </p:nvSpPr>
        <p:spPr bwMode="auto">
          <a:xfrm rot="-5400000">
            <a:off x="6664325" y="3001963"/>
            <a:ext cx="215900" cy="1358900"/>
          </a:xfrm>
          <a:prstGeom prst="up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10252" name="Up-Down Arrow 13"/>
          <p:cNvSpPr>
            <a:spLocks noChangeArrowheads="1"/>
          </p:cNvSpPr>
          <p:nvPr/>
        </p:nvSpPr>
        <p:spPr bwMode="auto">
          <a:xfrm rot="-5400000">
            <a:off x="6835775" y="3333750"/>
            <a:ext cx="161925" cy="1647825"/>
          </a:xfrm>
          <a:prstGeom prst="upDownArrow">
            <a:avLst>
              <a:gd name="adj1" fmla="val 50000"/>
              <a:gd name="adj2" fmla="val 498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5250" y="1212850"/>
            <a:ext cx="4773613" cy="1477963"/>
            <a:chOff x="95951" y="1212177"/>
            <a:chExt cx="4773419" cy="1478375"/>
          </a:xfrm>
        </p:grpSpPr>
        <p:sp>
          <p:nvSpPr>
            <p:cNvPr id="10256" name="TextBox 1"/>
            <p:cNvSpPr txBox="1">
              <a:spLocks noChangeArrowheads="1"/>
            </p:cNvSpPr>
            <p:nvPr/>
          </p:nvSpPr>
          <p:spPr bwMode="auto">
            <a:xfrm>
              <a:off x="95951" y="1212177"/>
              <a:ext cx="4188711" cy="8309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altLang="ru-RU" sz="2800" b="1"/>
                <a:t>Хранение результатов</a:t>
              </a:r>
            </a:p>
            <a:p>
              <a:pPr algn="l"/>
              <a:r>
                <a:rPr lang="ru-RU" altLang="ru-RU" sz="2000"/>
                <a:t>на весь период жизни системы</a:t>
              </a:r>
            </a:p>
          </p:txBody>
        </p:sp>
        <p:sp>
          <p:nvSpPr>
            <p:cNvPr id="3" name="Bent Arrow 2"/>
            <p:cNvSpPr/>
            <p:nvPr/>
          </p:nvSpPr>
          <p:spPr bwMode="auto">
            <a:xfrm rot="5400000">
              <a:off x="4077070" y="1898252"/>
              <a:ext cx="1062334" cy="522267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5250" y="2566988"/>
            <a:ext cx="3756025" cy="646112"/>
          </a:xfrm>
          <a:prstGeom prst="rect">
            <a:avLst/>
          </a:prstGeom>
          <a:noFill/>
          <a:ln w="9525">
            <a:solidFill>
              <a:srgbClr val="4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1800"/>
              <a:t>Возможность поиска результатов по разным параметрам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950" y="3681413"/>
            <a:ext cx="3756025" cy="646112"/>
          </a:xfrm>
          <a:prstGeom prst="rect">
            <a:avLst/>
          </a:prstGeom>
          <a:noFill/>
          <a:ln w="9525">
            <a:solidFill>
              <a:srgbClr val="4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1800"/>
              <a:t>Возможность повторной отправки в ЛИС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65163" y="196850"/>
            <a:ext cx="6573837" cy="52228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Валидация результатов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860925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4913" y="4886325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868863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0" name="Group 1"/>
          <p:cNvGrpSpPr>
            <a:grpSpLocks/>
          </p:cNvGrpSpPr>
          <p:nvPr/>
        </p:nvGrpSpPr>
        <p:grpSpPr bwMode="auto">
          <a:xfrm>
            <a:off x="3286125" y="2057400"/>
            <a:ext cx="2016125" cy="1295400"/>
            <a:chOff x="4067944" y="2781300"/>
            <a:chExt cx="2016944" cy="1295400"/>
          </a:xfrm>
        </p:grpSpPr>
        <p:sp>
          <p:nvSpPr>
            <p:cNvPr id="11281" name="Rectangle 9"/>
            <p:cNvSpPr>
              <a:spLocks noChangeArrowheads="1"/>
            </p:cNvSpPr>
            <p:nvPr/>
          </p:nvSpPr>
          <p:spPr bwMode="auto">
            <a:xfrm>
              <a:off x="4067944" y="2781300"/>
              <a:ext cx="2016944" cy="1295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pic>
          <p:nvPicPr>
            <p:cNvPr id="11282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4663" y="3032125"/>
              <a:ext cx="1471612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271" name="Straight Connector 5"/>
          <p:cNvCxnSpPr>
            <a:cxnSpLocks noChangeShapeType="1"/>
          </p:cNvCxnSpPr>
          <p:nvPr/>
        </p:nvCxnSpPr>
        <p:spPr bwMode="auto">
          <a:xfrm flipH="1" flipV="1">
            <a:off x="1187450" y="2695575"/>
            <a:ext cx="2098675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2" name="Straight Connector 7"/>
          <p:cNvCxnSpPr>
            <a:cxnSpLocks noChangeShapeType="1"/>
          </p:cNvCxnSpPr>
          <p:nvPr/>
        </p:nvCxnSpPr>
        <p:spPr bwMode="auto">
          <a:xfrm>
            <a:off x="1187450" y="2700338"/>
            <a:ext cx="0" cy="2168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3" name="Straight Connector 9"/>
          <p:cNvCxnSpPr>
            <a:cxnSpLocks noChangeShapeType="1"/>
          </p:cNvCxnSpPr>
          <p:nvPr/>
        </p:nvCxnSpPr>
        <p:spPr bwMode="auto">
          <a:xfrm>
            <a:off x="4167188" y="3352800"/>
            <a:ext cx="0" cy="1516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4" name="Straight Connector 11"/>
          <p:cNvCxnSpPr>
            <a:cxnSpLocks noChangeShapeType="1"/>
          </p:cNvCxnSpPr>
          <p:nvPr/>
        </p:nvCxnSpPr>
        <p:spPr bwMode="auto">
          <a:xfrm>
            <a:off x="5302250" y="2695575"/>
            <a:ext cx="25828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5" name="Straight Connector 13"/>
          <p:cNvCxnSpPr>
            <a:cxnSpLocks noChangeShapeType="1"/>
          </p:cNvCxnSpPr>
          <p:nvPr/>
        </p:nvCxnSpPr>
        <p:spPr bwMode="auto">
          <a:xfrm>
            <a:off x="7885113" y="2695575"/>
            <a:ext cx="0" cy="2165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-107950" y="1744663"/>
            <a:ext cx="7993063" cy="4449762"/>
            <a:chOff x="-108520" y="1484783"/>
            <a:chExt cx="7992888" cy="4449272"/>
          </a:xfrm>
        </p:grpSpPr>
        <p:pic>
          <p:nvPicPr>
            <p:cNvPr id="11277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2924" y="1484783"/>
              <a:ext cx="1163263" cy="116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8520" y="4770792"/>
              <a:ext cx="1163263" cy="116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4181" y="4653136"/>
              <a:ext cx="1163263" cy="116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1105" y="4653135"/>
              <a:ext cx="1163263" cy="116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65163" y="196850"/>
            <a:ext cx="6573837" cy="52228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Программное обеспечение</a:t>
            </a:r>
          </a:p>
        </p:txBody>
      </p:sp>
      <p:pic>
        <p:nvPicPr>
          <p:cNvPr id="1229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595438"/>
            <a:ext cx="147161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04913"/>
            <a:ext cx="15382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ight Arrow 7"/>
          <p:cNvSpPr>
            <a:spLocks noChangeArrowheads="1"/>
          </p:cNvSpPr>
          <p:nvPr/>
        </p:nvSpPr>
        <p:spPr bwMode="auto">
          <a:xfrm>
            <a:off x="2597150" y="1660525"/>
            <a:ext cx="1152525" cy="719138"/>
          </a:xfrm>
          <a:prstGeom prst="rightArrow">
            <a:avLst>
              <a:gd name="adj1" fmla="val 50000"/>
              <a:gd name="adj2" fmla="val 5008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395288" y="2982913"/>
            <a:ext cx="8659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/>
              <a:t>Первичная интерпретация результатов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/>
              <a:t>Консолидация и хранение данных по контролю качества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/>
              <a:t>База результатов доноров и пациентов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950" y="196850"/>
            <a:ext cx="7131050" cy="522288"/>
          </a:xfrm>
        </p:spPr>
        <p:txBody>
          <a:bodyPr/>
          <a:lstStyle/>
          <a:p>
            <a:pPr marL="342900" indent="-342900"/>
            <a:r>
              <a:rPr lang="ru-RU" altLang="ru-RU" b="0">
                <a:solidFill>
                  <a:srgbClr val="FFFF00"/>
                </a:solidFill>
              </a:rPr>
              <a:t>Первичная интерпретация результатов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6858048" cy="51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786049" y="4214819"/>
            <a:ext cx="1071571" cy="107157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5286380" y="4286256"/>
            <a:ext cx="214314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altLang="ru-RU" sz="2000" dirty="0"/>
              <a:t>Интерпретация</a:t>
            </a:r>
          </a:p>
        </p:txBody>
      </p:sp>
      <p:cxnSp>
        <p:nvCxnSpPr>
          <p:cNvPr id="14" name="Straight Connector 17"/>
          <p:cNvCxnSpPr>
            <a:cxnSpLocks noChangeShapeType="1"/>
            <a:endCxn id="13" idx="1"/>
          </p:cNvCxnSpPr>
          <p:nvPr/>
        </p:nvCxnSpPr>
        <p:spPr bwMode="auto">
          <a:xfrm flipV="1">
            <a:off x="3857620" y="4486311"/>
            <a:ext cx="1428760" cy="14259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84248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-19050"/>
            <a:ext cx="6573837" cy="954088"/>
          </a:xfrm>
        </p:spPr>
        <p:txBody>
          <a:bodyPr/>
          <a:lstStyle/>
          <a:p>
            <a:pPr marL="342900" indent="-342900"/>
            <a:r>
              <a:rPr lang="ru-RU" altLang="ru-RU">
                <a:solidFill>
                  <a:srgbClr val="FFFF00"/>
                </a:solidFill>
              </a:rPr>
              <a:t>Консолидация и хранение данных по контролю качества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76200" y="4357688"/>
            <a:ext cx="70644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/>
              <a:t>Отслеживание и контроль тестов и реагентов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/>
              <a:t>Хранение данных контроля качества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 dirty="0"/>
              <a:t>Отчеты по контролю качества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128589"/>
            <a:ext cx="6764357" cy="728643"/>
          </a:xfrm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ru-RU" altLang="ru-RU" dirty="0">
                <a:solidFill>
                  <a:srgbClr val="FFFF00"/>
                </a:solidFill>
              </a:rPr>
              <a:t>Ведение базы доноров и пациентов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98438" y="4652963"/>
            <a:ext cx="74848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ru-RU" altLang="ru-RU" sz="1600" b="1" dirty="0"/>
              <a:t>Позволяет просматривать данные донора или пациента и их анализы</a:t>
            </a:r>
            <a:endParaRPr lang="en-US" altLang="ru-RU" sz="1600" b="1" dirty="0"/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ru-RU" altLang="ru-RU" sz="1600" b="1" dirty="0"/>
              <a:t>Задавать данные донора или пациента 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ru-RU" altLang="ru-RU" sz="1600" b="1" dirty="0"/>
              <a:t>Создавать назначения на анализы</a:t>
            </a:r>
            <a:endParaRPr lang="en-US" altLang="ru-RU" sz="1600" b="1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55451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8"/>
          <p:cNvSpPr>
            <a:spLocks/>
          </p:cNvSpPr>
          <p:nvPr/>
        </p:nvSpPr>
        <p:spPr bwMode="auto">
          <a:xfrm>
            <a:off x="6227763" y="2205038"/>
            <a:ext cx="2520950" cy="287337"/>
          </a:xfrm>
          <a:prstGeom prst="borderCallout1">
            <a:avLst>
              <a:gd name="adj1" fmla="val 39778"/>
              <a:gd name="adj2" fmla="val -3023"/>
              <a:gd name="adj3" fmla="val -107181"/>
              <a:gd name="adj4" fmla="val -161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altLang="ru-RU" sz="1200" b="1" dirty="0"/>
              <a:t>Данные образца</a:t>
            </a:r>
          </a:p>
        </p:txBody>
      </p:sp>
      <p:sp>
        <p:nvSpPr>
          <p:cNvPr id="15366" name="AutoShape 9"/>
          <p:cNvSpPr>
            <a:spLocks/>
          </p:cNvSpPr>
          <p:nvPr/>
        </p:nvSpPr>
        <p:spPr bwMode="auto">
          <a:xfrm>
            <a:off x="6011863" y="2852738"/>
            <a:ext cx="2592387" cy="576262"/>
          </a:xfrm>
          <a:prstGeom prst="borderCallout1">
            <a:avLst>
              <a:gd name="adj1" fmla="val 19833"/>
              <a:gd name="adj2" fmla="val -2940"/>
              <a:gd name="adj3" fmla="val 69972"/>
              <a:gd name="adj4" fmla="val -425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altLang="ru-RU" sz="1200" b="1" dirty="0"/>
              <a:t>Данные обо всех результатах исследования образца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128588"/>
            <a:ext cx="6573837" cy="658812"/>
          </a:xfrm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ru-RU" altLang="ru-RU">
                <a:solidFill>
                  <a:srgbClr val="FFFF00"/>
                </a:solidFill>
              </a:rPr>
              <a:t>Поддержка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2250" y="1816100"/>
            <a:ext cx="2605088" cy="2025650"/>
          </a:xfrm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100513"/>
            <a:ext cx="37861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4213" y="1125538"/>
            <a:ext cx="7507287" cy="46037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dirty="0"/>
              <a:t>Программа БРИкер для поддержки через интернет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2887663" y="1706563"/>
            <a:ext cx="6188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/>
              <a:t>Одно подключение через интернет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/>
              <a:t>Контроль сервера и приборов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/>
              <a:t>Сбор данных об ошибках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/>
              <a:t>Зашифрованный канал обмена данных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395288" y="4124325"/>
            <a:ext cx="2841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</a:rPr>
              <a:t>Оперативность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</a:rPr>
              <a:t>Эффективность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</a:rPr>
              <a:t>Безопасность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2843213" y="2781300"/>
            <a:ext cx="3241675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Решение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4886325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886325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868863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22350"/>
            <a:ext cx="8096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022600"/>
            <a:ext cx="8905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032125"/>
            <a:ext cx="147161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Up-Down Arrow 10"/>
          <p:cNvSpPr>
            <a:spLocks noChangeArrowheads="1"/>
          </p:cNvSpPr>
          <p:nvPr/>
        </p:nvSpPr>
        <p:spPr bwMode="auto">
          <a:xfrm rot="-3359711">
            <a:off x="2115344" y="2183607"/>
            <a:ext cx="477837" cy="647700"/>
          </a:xfrm>
          <a:prstGeom prst="upDownArrow">
            <a:avLst>
              <a:gd name="adj1" fmla="val 50000"/>
              <a:gd name="adj2" fmla="val 498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17419" name="Up-Down Arrow 11"/>
          <p:cNvSpPr>
            <a:spLocks noChangeArrowheads="1"/>
          </p:cNvSpPr>
          <p:nvPr/>
        </p:nvSpPr>
        <p:spPr bwMode="auto">
          <a:xfrm rot="3410205">
            <a:off x="1774826" y="3538537"/>
            <a:ext cx="431800" cy="1584325"/>
          </a:xfrm>
          <a:prstGeom prst="upDownArrow">
            <a:avLst>
              <a:gd name="adj1" fmla="val 50000"/>
              <a:gd name="adj2" fmla="val 500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17420" name="Up-Down Arrow 12"/>
          <p:cNvSpPr>
            <a:spLocks noChangeArrowheads="1"/>
          </p:cNvSpPr>
          <p:nvPr/>
        </p:nvSpPr>
        <p:spPr bwMode="auto">
          <a:xfrm>
            <a:off x="4167188" y="4149725"/>
            <a:ext cx="352425" cy="736600"/>
          </a:xfrm>
          <a:prstGeom prst="upDownArrow">
            <a:avLst>
              <a:gd name="adj1" fmla="val 50000"/>
              <a:gd name="adj2" fmla="val 499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17421" name="Up-Down Arrow 13"/>
          <p:cNvSpPr>
            <a:spLocks noChangeArrowheads="1"/>
          </p:cNvSpPr>
          <p:nvPr/>
        </p:nvSpPr>
        <p:spPr bwMode="auto">
          <a:xfrm rot="-3495227">
            <a:off x="6824663" y="3525837"/>
            <a:ext cx="431800" cy="1584325"/>
          </a:xfrm>
          <a:prstGeom prst="upDownArrow">
            <a:avLst>
              <a:gd name="adj1" fmla="val 50000"/>
              <a:gd name="adj2" fmla="val 500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17422" name="Up-Down Arrow 16"/>
          <p:cNvSpPr>
            <a:spLocks noChangeArrowheads="1"/>
          </p:cNvSpPr>
          <p:nvPr/>
        </p:nvSpPr>
        <p:spPr bwMode="auto">
          <a:xfrm rot="3055710">
            <a:off x="6223794" y="2107407"/>
            <a:ext cx="477837" cy="647700"/>
          </a:xfrm>
          <a:prstGeom prst="upDownArrow">
            <a:avLst>
              <a:gd name="adj1" fmla="val 50000"/>
              <a:gd name="adj2" fmla="val 498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pic>
        <p:nvPicPr>
          <p:cNvPr id="17423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0225" y="1022350"/>
            <a:ext cx="202406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7065963" y="2508250"/>
            <a:ext cx="1655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/>
              <a:t>Удаленная поддержка</a:t>
            </a:r>
          </a:p>
          <a:p>
            <a:r>
              <a:rPr lang="en-US" altLang="ru-RU" sz="1800"/>
              <a:t>BRIcare</a:t>
            </a:r>
            <a:endParaRPr lang="ru-RU" altLang="ru-RU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Достигнутые результаты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827088" y="1916113"/>
            <a:ext cx="74485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ru-RU" altLang="ru-RU"/>
              <a:t>Одно подключение к ЛИС – (Сервер)</a:t>
            </a:r>
          </a:p>
          <a:p>
            <a:pPr marL="457200" indent="-457200" algn="l">
              <a:buFontTx/>
              <a:buAutoNum type="arabicPeriod"/>
            </a:pPr>
            <a:endParaRPr lang="ru-RU" altLang="ru-RU"/>
          </a:p>
          <a:p>
            <a:pPr marL="457200" indent="-457200" algn="l">
              <a:buFontTx/>
              <a:buAutoNum type="arabicPeriod"/>
            </a:pPr>
            <a:r>
              <a:rPr lang="ru-RU" altLang="ru-RU"/>
              <a:t>Приборы объединены в систему – (</a:t>
            </a:r>
            <a:r>
              <a:rPr lang="en-US" altLang="ru-RU"/>
              <a:t>IH-Com)</a:t>
            </a:r>
            <a:endParaRPr lang="ru-RU" altLang="ru-RU"/>
          </a:p>
          <a:p>
            <a:pPr marL="457200" indent="-457200" algn="l">
              <a:buFontTx/>
              <a:buAutoNum type="arabicPeriod"/>
            </a:pPr>
            <a:endParaRPr lang="ru-RU" altLang="ru-RU"/>
          </a:p>
          <a:p>
            <a:pPr marL="457200" indent="-457200" algn="l">
              <a:buFontTx/>
              <a:buAutoNum type="arabicPeriod"/>
            </a:pPr>
            <a:r>
              <a:rPr lang="ru-RU" altLang="ru-RU"/>
              <a:t>Оперативная удаленная поддержка – (</a:t>
            </a:r>
            <a:r>
              <a:rPr lang="en-US" altLang="ru-RU"/>
              <a:t>BRIcare)</a:t>
            </a:r>
            <a:endParaRPr lang="ru-RU" altLang="ru-RU"/>
          </a:p>
          <a:p>
            <a:pPr marL="457200" indent="-457200" algn="l">
              <a:buFontTx/>
              <a:buAutoNum type="arabicPeriod"/>
            </a:pPr>
            <a:endParaRPr lang="ru-RU" altLang="ru-RU"/>
          </a:p>
          <a:p>
            <a:pPr marL="457200" indent="-457200" algn="l">
              <a:buFontTx/>
              <a:buAutoNum type="arabicPeriod"/>
            </a:pPr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28736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 </a:t>
            </a:r>
          </a:p>
          <a:p>
            <a:pPr algn="ctr">
              <a:buNone/>
            </a:pPr>
            <a:endParaRPr lang="ru-RU" sz="3600" b="1" dirty="0"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18127"/>
              </p:ext>
            </p:extLst>
          </p:nvPr>
        </p:nvGraphicFramePr>
        <p:xfrm>
          <a:off x="178534" y="1376392"/>
          <a:ext cx="878687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48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FFFF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Донации</a:t>
                      </a:r>
                      <a:endParaRPr lang="ru-RU" sz="2400" dirty="0">
                        <a:solidFill>
                          <a:srgbClr val="FFFF00"/>
                        </a:solidFill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FF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FF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FF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ru-RU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Центр</a:t>
                      </a:r>
                    </a:p>
                    <a:p>
                      <a:pPr algn="ctr"/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крови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плазма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5257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4469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5511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цельная кровь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78897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84676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71997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тромбоциты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15010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15504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14988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эритроциты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1233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 </a:t>
                      </a:r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ОПК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плазма/тромбоциты/цельная кровь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10835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10694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7354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ea typeface="Cambria Math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111955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111435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101083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60212"/>
              </p:ext>
            </p:extLst>
          </p:nvPr>
        </p:nvGraphicFramePr>
        <p:xfrm>
          <a:off x="628568" y="4896924"/>
          <a:ext cx="78581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Пациенты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FF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FF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FF00"/>
                          </a:solidFill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медицинские организации ДЗМ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4864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4582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2875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платные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20027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/>
                <a:latin typeface="Arial" pitchFamily="34" charset="0"/>
                <a:ea typeface="Cambria Math" pitchFamily="18" charset="0"/>
                <a:cs typeface="Arial" pitchFamily="34" charset="0"/>
              </a:rPr>
              <a:t>Количество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" pitchFamily="34" charset="0"/>
                <a:ea typeface="Cambria Math" pitchFamily="18" charset="0"/>
                <a:cs typeface="Arial" pitchFamily="34" charset="0"/>
              </a:rPr>
              <a:t>донаций</a:t>
            </a:r>
            <a:r>
              <a:rPr lang="ru-RU" sz="3200" dirty="0">
                <a:solidFill>
                  <a:srgbClr val="FFFF00"/>
                </a:solidFill>
                <a:effectLst/>
                <a:latin typeface="Arial" pitchFamily="34" charset="0"/>
                <a:ea typeface="Cambria Math" pitchFamily="18" charset="0"/>
                <a:cs typeface="Arial" pitchFamily="34" charset="0"/>
              </a:rPr>
              <a:t>  2018 - 2020 гг.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287" y="4227745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Количество образцов крови пациентов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416800" cy="641350"/>
          </a:xfrm>
        </p:spPr>
        <p:txBody>
          <a:bodyPr/>
          <a:lstStyle/>
          <a:p>
            <a:pPr algn="ctr" eaLnBrk="1" hangingPunct="1"/>
            <a:r>
              <a:rPr lang="ru-RU" altLang="ru-RU" sz="3600" dirty="0">
                <a:solidFill>
                  <a:srgbClr val="FFFF00"/>
                </a:solidFill>
              </a:rPr>
              <a:t>Описание ситуации</a:t>
            </a:r>
            <a:endParaRPr lang="de-CH" altLang="ru-RU" dirty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857233"/>
            <a:ext cx="85582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1" hangingPunct="1">
              <a:spcBef>
                <a:spcPct val="50000"/>
              </a:spcBef>
              <a:tabLst>
                <a:tab pos="571500" algn="l"/>
              </a:tabLst>
            </a:pPr>
            <a:endParaRPr lang="ru-RU" altLang="ru-RU" sz="1800" dirty="0"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tabLst>
                <a:tab pos="571500" algn="l"/>
              </a:tabLst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Лаборатория с загрузкой более 400 (630-пик) образцов в день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  <a:tabLst>
                <a:tab pos="571500" algn="l"/>
              </a:tabLst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Из них 390-600 доноры и 10-25 реципиенты (сложные случаи)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  <a:tabLst>
                <a:tab pos="571500" algn="l"/>
              </a:tabLst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3 – 6 методик на образец (АВО, </a:t>
            </a:r>
            <a:r>
              <a:rPr lang="en-US" altLang="ru-RU" sz="1800" dirty="0" err="1">
                <a:solidFill>
                  <a:srgbClr val="000000"/>
                </a:solidFill>
                <a:latin typeface="Tahoma" pitchFamily="34" charset="0"/>
              </a:rPr>
              <a:t>RhD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, фенотип, </a:t>
            </a:r>
            <a:r>
              <a:rPr lang="en-US" altLang="ru-RU" sz="1800" dirty="0">
                <a:solidFill>
                  <a:srgbClr val="000000"/>
                </a:solidFill>
                <a:latin typeface="Tahoma" pitchFamily="34" charset="0"/>
              </a:rPr>
              <a:t>D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-слабый, скрининг и идентификация антител, пробы на совместимость, </a:t>
            </a:r>
            <a:r>
              <a:rPr lang="ru-RU" altLang="ru-RU" sz="1800" dirty="0" err="1">
                <a:solidFill>
                  <a:srgbClr val="000000"/>
                </a:solidFill>
                <a:latin typeface="Tahoma" pitchFamily="34" charset="0"/>
              </a:rPr>
              <a:t>аутоконтроль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  <a:tabLst>
                <a:tab pos="571500" algn="l"/>
              </a:tabLst>
            </a:pPr>
            <a:r>
              <a:rPr lang="en-US" altLang="ru-RU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5 единиц оборудования: 3</a:t>
            </a:r>
            <a:r>
              <a:rPr lang="en-US" altLang="ru-RU" sz="1800" dirty="0">
                <a:solidFill>
                  <a:srgbClr val="000000"/>
                </a:solidFill>
                <a:latin typeface="Tahoma" pitchFamily="34" charset="0"/>
              </a:rPr>
              <a:t> IH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1000 и 2 </a:t>
            </a:r>
            <a:r>
              <a:rPr lang="en-US" altLang="ru-RU" sz="1800" dirty="0">
                <a:solidFill>
                  <a:srgbClr val="000000"/>
                </a:solidFill>
                <a:latin typeface="Tahoma" pitchFamily="34" charset="0"/>
              </a:rPr>
              <a:t>Galileo Neo</a:t>
            </a:r>
            <a:endParaRPr lang="ru-RU" altLang="ru-RU" sz="1800" dirty="0">
              <a:solidFill>
                <a:srgbClr val="000000"/>
              </a:solidFill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tabLst>
                <a:tab pos="571500" algn="l"/>
              </a:tabLst>
            </a:pPr>
            <a:r>
              <a:rPr lang="en-US" altLang="ru-RU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образцы </a:t>
            </a:r>
            <a:r>
              <a:rPr lang="ru-RU" altLang="ru-RU" sz="1800" dirty="0" err="1">
                <a:solidFill>
                  <a:srgbClr val="000000"/>
                </a:solidFill>
                <a:latin typeface="Tahoma" pitchFamily="34" charset="0"/>
              </a:rPr>
              <a:t>штрих-кодируются</a:t>
            </a:r>
            <a:endParaRPr lang="ru-RU" altLang="ru-RU" sz="1800" dirty="0">
              <a:solidFill>
                <a:srgbClr val="000000"/>
              </a:solidFill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tabLst>
                <a:tab pos="571500" algn="l"/>
              </a:tabLst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Имеется ЛИС (задания поступают из ЛИС, результаты передаются в ЛИС, из</a:t>
            </a:r>
            <a:r>
              <a:rPr lang="en-US" altLang="ru-RU" sz="1800" dirty="0">
                <a:solidFill>
                  <a:srgbClr val="000000"/>
                </a:solidFill>
                <a:latin typeface="Tahoma" pitchFamily="34" charset="0"/>
              </a:rPr>
              <a:t> Galileo Neo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– по тестам, из</a:t>
            </a:r>
            <a:r>
              <a:rPr lang="en-US" altLang="ru-RU" sz="1800" dirty="0">
                <a:solidFill>
                  <a:srgbClr val="000000"/>
                </a:solidFill>
                <a:latin typeface="Tahoma" pitchFamily="34" charset="0"/>
              </a:rPr>
              <a:t> IH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1000 – целиком задание)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  <a:tabLst>
                <a:tab pos="571500" algn="l"/>
              </a:tabLst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В смене 2 врача и 3 лаборанта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  <a:tabLst>
                <a:tab pos="571500" algn="l"/>
              </a:tabLst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Образцы пациентов могут поступать в разных пробирках (</a:t>
            </a:r>
            <a:r>
              <a:rPr lang="ru-RU" altLang="ru-RU" sz="1800" dirty="0" err="1">
                <a:solidFill>
                  <a:srgbClr val="000000"/>
                </a:solidFill>
                <a:latin typeface="Tahoma" pitchFamily="34" charset="0"/>
              </a:rPr>
              <a:t>круглодонные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</a:rPr>
              <a:t> и поршневые)</a:t>
            </a:r>
            <a:endParaRPr lang="ru-RU" altLang="ru-RU" sz="18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kern="0" dirty="0">
                <a:solidFill>
                  <a:srgbClr val="FFFF00"/>
                </a:solidFill>
              </a:rPr>
              <a:t>Оснащение лаборатории</a:t>
            </a:r>
            <a:endParaRPr lang="de-CH" altLang="ru-RU" kern="0" dirty="0">
              <a:solidFill>
                <a:srgbClr val="FFFF00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306513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488" y="2846388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7288" y="4508500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95288" y="1382713"/>
            <a:ext cx="19446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ru-RU" sz="3200" b="1"/>
              <a:t>IH-1000</a:t>
            </a:r>
            <a:endParaRPr lang="ru-RU" altLang="ru-RU" sz="3200" b="1"/>
          </a:p>
        </p:txBody>
      </p:sp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130175" y="2276475"/>
            <a:ext cx="5214938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000" dirty="0"/>
              <a:t>Выполнение иммуногематологических тестов в </a:t>
            </a:r>
            <a:r>
              <a:rPr lang="ru-RU" altLang="ru-RU" sz="2000" dirty="0" err="1"/>
              <a:t>гелевой</a:t>
            </a:r>
            <a:r>
              <a:rPr lang="ru-RU" altLang="ru-RU" sz="2000" dirty="0"/>
              <a:t> технологии</a:t>
            </a: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130175" y="3213100"/>
            <a:ext cx="5214938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000"/>
              <a:t>Высокая производительность</a:t>
            </a:r>
          </a:p>
        </p:txBody>
      </p:sp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147638" y="3860800"/>
            <a:ext cx="5214937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000"/>
              <a:t>Большая вместимость реагентов и образцов на борту</a:t>
            </a: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130175" y="4822825"/>
            <a:ext cx="5214938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000"/>
              <a:t>Возможность работы в режиме 24/7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Взаимодействие с ЛИС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3030538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1316038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297238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3988" y="3944938"/>
            <a:ext cx="8096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Up-Down Arrow 8"/>
          <p:cNvSpPr>
            <a:spLocks noChangeArrowheads="1"/>
          </p:cNvSpPr>
          <p:nvPr/>
        </p:nvSpPr>
        <p:spPr bwMode="auto">
          <a:xfrm>
            <a:off x="4178300" y="2846388"/>
            <a:ext cx="381000" cy="792162"/>
          </a:xfrm>
          <a:prstGeom prst="upDownArrow">
            <a:avLst>
              <a:gd name="adj1" fmla="val 50000"/>
              <a:gd name="adj2" fmla="val 499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6152" name="Up-Down Arrow 23"/>
          <p:cNvSpPr>
            <a:spLocks noChangeArrowheads="1"/>
          </p:cNvSpPr>
          <p:nvPr/>
        </p:nvSpPr>
        <p:spPr bwMode="auto">
          <a:xfrm rot="-4076565">
            <a:off x="2805113" y="3824288"/>
            <a:ext cx="379412" cy="792162"/>
          </a:xfrm>
          <a:prstGeom prst="upDownArrow">
            <a:avLst>
              <a:gd name="adj1" fmla="val 50000"/>
              <a:gd name="adj2" fmla="val 5010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6153" name="Up-Down Arrow 24"/>
          <p:cNvSpPr>
            <a:spLocks noChangeArrowheads="1"/>
          </p:cNvSpPr>
          <p:nvPr/>
        </p:nvSpPr>
        <p:spPr bwMode="auto">
          <a:xfrm rot="4072565">
            <a:off x="5480844" y="3850482"/>
            <a:ext cx="381000" cy="792162"/>
          </a:xfrm>
          <a:prstGeom prst="upDownArrow">
            <a:avLst>
              <a:gd name="adj1" fmla="val 50000"/>
              <a:gd name="adj2" fmla="val 499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Сопутствующие проблемы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0" y="1916113"/>
            <a:ext cx="900115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ru-RU" altLang="ru-RU" sz="2000" dirty="0"/>
              <a:t>Три подключения к ЛИС, поиск результата образца по 3 анализаторам </a:t>
            </a:r>
          </a:p>
          <a:p>
            <a:pPr marL="457200" indent="-457200" algn="l">
              <a:buFontTx/>
              <a:buAutoNum type="arabicPeriod"/>
            </a:pPr>
            <a:endParaRPr lang="ru-RU" altLang="ru-RU" sz="2000" dirty="0"/>
          </a:p>
          <a:p>
            <a:pPr marL="457200" indent="-457200" algn="l">
              <a:buFontTx/>
              <a:buAutoNum type="arabicPeriod"/>
            </a:pPr>
            <a:r>
              <a:rPr lang="ru-RU" altLang="ru-RU" sz="2000" dirty="0"/>
              <a:t>Приборы не обмениваются друг с другом информацией</a:t>
            </a:r>
          </a:p>
          <a:p>
            <a:pPr marL="457200" indent="-457200" algn="l">
              <a:buFontTx/>
              <a:buAutoNum type="arabicPeriod"/>
            </a:pPr>
            <a:endParaRPr lang="ru-RU" altLang="ru-RU" sz="2000" dirty="0"/>
          </a:p>
          <a:p>
            <a:pPr marL="457200" indent="-457200" algn="l">
              <a:buFontTx/>
              <a:buAutoNum type="arabicPeriod"/>
            </a:pPr>
            <a:r>
              <a:rPr lang="ru-RU" altLang="ru-RU" sz="2000" dirty="0"/>
              <a:t>При остановке анализатора нет возможности определить, какие тесты выполнены, какие – нет </a:t>
            </a:r>
          </a:p>
          <a:p>
            <a:pPr marL="457200" indent="-457200" algn="l">
              <a:buFontTx/>
              <a:buAutoNum type="arabicPeriod"/>
            </a:pPr>
            <a:endParaRPr lang="ru-RU" altLang="ru-RU" sz="2000" dirty="0"/>
          </a:p>
          <a:p>
            <a:pPr marL="457200" indent="-457200" algn="l">
              <a:buFontTx/>
              <a:buAutoNum type="arabicPeriod"/>
            </a:pPr>
            <a:r>
              <a:rPr lang="ru-RU" altLang="ru-RU" sz="2000" dirty="0"/>
              <a:t>Сложность выяснения причин при возникновении сбоев</a:t>
            </a:r>
          </a:p>
          <a:p>
            <a:pPr marL="457200" indent="-457200" algn="l">
              <a:buFontTx/>
              <a:buAutoNum type="arabicPeriod"/>
            </a:pPr>
            <a:endParaRPr lang="ru-RU" altLang="ru-RU" sz="2000" dirty="0"/>
          </a:p>
          <a:p>
            <a:pPr marL="457200" indent="-457200" algn="l">
              <a:buFontTx/>
              <a:buAutoNum type="arabicPeriod"/>
            </a:pPr>
            <a:r>
              <a:rPr lang="ru-RU" altLang="ru-RU" sz="2000" dirty="0"/>
              <a:t>Передача информации сервисной службе по </a:t>
            </a:r>
            <a:r>
              <a:rPr lang="en-US" altLang="ru-RU" sz="2000" dirty="0" err="1">
                <a:solidFill>
                  <a:srgbClr val="FF0000"/>
                </a:solidFill>
              </a:rPr>
              <a:t>whats</a:t>
            </a:r>
            <a:r>
              <a:rPr lang="en-US" altLang="ru-RU" sz="2000" dirty="0">
                <a:solidFill>
                  <a:srgbClr val="FF0000"/>
                </a:solidFill>
              </a:rPr>
              <a:t> up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(фотографии ошибок)</a:t>
            </a:r>
          </a:p>
          <a:p>
            <a:pPr marL="457200" indent="-457200" algn="l">
              <a:buFontTx/>
              <a:buAutoNum type="arabicPeriod"/>
            </a:pPr>
            <a:endParaRPr lang="ru-RU" altLang="ru-RU" dirty="0"/>
          </a:p>
          <a:p>
            <a:pPr marL="457200" indent="-457200" algn="l">
              <a:buFontTx/>
              <a:buAutoNum type="arabicPeriod"/>
            </a:pPr>
            <a:endParaRPr lang="ru-RU" altLang="ru-RU" dirty="0"/>
          </a:p>
          <a:p>
            <a:pPr marL="457200" indent="-457200" algn="l">
              <a:buFontTx/>
              <a:buAutoNum type="arabicPeriod"/>
            </a:pPr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4748213" cy="20939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28596" y="214290"/>
            <a:ext cx="82296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428868"/>
            <a:ext cx="3214677" cy="36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42976" y="21429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Преаналитический этап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3132138" y="3178175"/>
            <a:ext cx="2303462" cy="1152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79388" y="196384"/>
            <a:ext cx="7059612" cy="523220"/>
          </a:xfrm>
        </p:spPr>
        <p:txBody>
          <a:bodyPr/>
          <a:lstStyle/>
          <a:p>
            <a:r>
              <a:rPr lang="ru-RU" altLang="ru-RU" dirty="0">
                <a:solidFill>
                  <a:srgbClr val="FFFF00"/>
                </a:solidFill>
              </a:rPr>
              <a:t>Предложенное решение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25" y="1022350"/>
            <a:ext cx="7412038" cy="46196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dirty="0"/>
              <a:t>Обьединение приборов под управлением сервера</a:t>
            </a:r>
          </a:p>
        </p:txBody>
      </p:sp>
      <p:pic>
        <p:nvPicPr>
          <p:cNvPr id="819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7100" y="3216275"/>
            <a:ext cx="1471613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856163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886325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868863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Up-Down Arrow 11"/>
          <p:cNvSpPr>
            <a:spLocks noChangeArrowheads="1"/>
          </p:cNvSpPr>
          <p:nvPr/>
        </p:nvSpPr>
        <p:spPr bwMode="auto">
          <a:xfrm rot="3410205">
            <a:off x="2138363" y="3462337"/>
            <a:ext cx="431800" cy="1584325"/>
          </a:xfrm>
          <a:prstGeom prst="upDownArrow">
            <a:avLst>
              <a:gd name="adj1" fmla="val 50000"/>
              <a:gd name="adj2" fmla="val 50026"/>
            </a:avLst>
          </a:prstGeom>
          <a:solidFill>
            <a:srgbClr val="4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202" name="Up-Down Arrow 12"/>
          <p:cNvSpPr>
            <a:spLocks noChangeArrowheads="1"/>
          </p:cNvSpPr>
          <p:nvPr/>
        </p:nvSpPr>
        <p:spPr bwMode="auto">
          <a:xfrm>
            <a:off x="4202113" y="4330700"/>
            <a:ext cx="352425" cy="538163"/>
          </a:xfrm>
          <a:prstGeom prst="upDownArrow">
            <a:avLst>
              <a:gd name="adj1" fmla="val 50000"/>
              <a:gd name="adj2" fmla="val 49975"/>
            </a:avLst>
          </a:prstGeom>
          <a:solidFill>
            <a:srgbClr val="4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203" name="Up-Down Arrow 13"/>
          <p:cNvSpPr>
            <a:spLocks noChangeArrowheads="1"/>
          </p:cNvSpPr>
          <p:nvPr/>
        </p:nvSpPr>
        <p:spPr bwMode="auto">
          <a:xfrm rot="-3495227">
            <a:off x="6062663" y="3562350"/>
            <a:ext cx="431800" cy="1584325"/>
          </a:xfrm>
          <a:prstGeom prst="upDownArrow">
            <a:avLst>
              <a:gd name="adj1" fmla="val 50000"/>
              <a:gd name="adj2" fmla="val 50026"/>
            </a:avLst>
          </a:prstGeom>
          <a:solidFill>
            <a:srgbClr val="4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82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3513" y="1562100"/>
            <a:ext cx="8096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Up-Down Arrow 12"/>
          <p:cNvSpPr>
            <a:spLocks noChangeArrowheads="1"/>
          </p:cNvSpPr>
          <p:nvPr/>
        </p:nvSpPr>
        <p:spPr bwMode="auto">
          <a:xfrm>
            <a:off x="4167188" y="2708275"/>
            <a:ext cx="352425" cy="508000"/>
          </a:xfrm>
          <a:prstGeom prst="upDownArrow">
            <a:avLst>
              <a:gd name="adj1" fmla="val 50000"/>
              <a:gd name="adj2" fmla="val 500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/>
          </a:p>
        </p:txBody>
      </p:sp>
      <p:sp>
        <p:nvSpPr>
          <p:cNvPr id="8206" name="TextBox 17"/>
          <p:cNvSpPr txBox="1">
            <a:spLocks noChangeArrowheads="1"/>
          </p:cNvSpPr>
          <p:nvPr/>
        </p:nvSpPr>
        <p:spPr bwMode="auto">
          <a:xfrm>
            <a:off x="179388" y="1881188"/>
            <a:ext cx="2376487" cy="1477962"/>
          </a:xfrm>
          <a:prstGeom prst="rect">
            <a:avLst/>
          </a:prstGeom>
          <a:noFill/>
          <a:ln w="9525">
            <a:solidFill>
              <a:srgbClr val="4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altLang="ru-RU" sz="2000"/>
              <a:t>Всего одно подключение к ЛИС (вместо трех)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FF00"/>
                </a:solidFill>
              </a:rPr>
              <a:t>Обмен данными (было)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9188" y="2502297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8918" y="4705350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822021"/>
            <a:ext cx="1336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582069"/>
            <a:ext cx="100875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702973" y="3213100"/>
            <a:ext cx="144462" cy="163512"/>
          </a:xfrm>
          <a:prstGeom prst="ellipse">
            <a:avLst/>
          </a:prstGeom>
          <a:solidFill>
            <a:srgbClr val="4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305393" y="3807618"/>
            <a:ext cx="144462" cy="163513"/>
          </a:xfrm>
          <a:prstGeom prst="ellipse">
            <a:avLst/>
          </a:prstGeom>
          <a:solidFill>
            <a:srgbClr val="4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830054" y="3259533"/>
            <a:ext cx="144463" cy="163513"/>
          </a:xfrm>
          <a:prstGeom prst="ellipse">
            <a:avLst/>
          </a:prstGeom>
          <a:solidFill>
            <a:srgbClr val="4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2483768" y="3305969"/>
            <a:ext cx="1219795" cy="70643"/>
          </a:xfrm>
          <a:prstGeom prst="straightConnector1">
            <a:avLst/>
          </a:prstGeom>
          <a:noFill/>
          <a:ln w="9525" algn="ctr">
            <a:solidFill>
              <a:srgbClr val="408000"/>
            </a:solidFill>
            <a:round/>
            <a:headEnd/>
            <a:tailEnd type="arrow" w="med" len="med"/>
          </a:ln>
          <a:effectLst/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4356100" y="3844131"/>
            <a:ext cx="0" cy="747712"/>
          </a:xfrm>
          <a:prstGeom prst="straightConnector1">
            <a:avLst/>
          </a:prstGeom>
          <a:noFill/>
          <a:ln w="9525" algn="ctr">
            <a:solidFill>
              <a:srgbClr val="408000"/>
            </a:solidFill>
            <a:round/>
            <a:headEnd/>
            <a:tailEnd type="arrow" w="med" len="med"/>
          </a:ln>
          <a:effectLst/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 flipV="1">
            <a:off x="4868069" y="3259533"/>
            <a:ext cx="2224211" cy="81756"/>
          </a:xfrm>
          <a:prstGeom prst="straightConnector1">
            <a:avLst/>
          </a:prstGeom>
          <a:noFill/>
          <a:ln w="9525" algn="ctr">
            <a:solidFill>
              <a:srgbClr val="408000"/>
            </a:solidFill>
            <a:round/>
            <a:headEnd/>
            <a:tailEnd type="arrow" w="med" len="med"/>
          </a:ln>
          <a:effectLst/>
        </p:spPr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947818" y="3005635"/>
            <a:ext cx="144462" cy="1619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 flipV="1">
            <a:off x="4860032" y="3086597"/>
            <a:ext cx="2138920" cy="23713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65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14115 0.00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00087 0.11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23958 -0.00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23629 -0.002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8" grpId="0" animBg="1"/>
      <p:bldP spid="28" grpId="1" animBg="1"/>
      <p:bldP spid="28" grpId="2" animBg="1"/>
    </p:bldLst>
  </p:timing>
</p:sld>
</file>

<file path=ppt/theme/theme1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531229"/>
      </a:accent1>
      <a:accent2>
        <a:srgbClr val="CD0921"/>
      </a:accent2>
      <a:accent3>
        <a:srgbClr val="FFFFFF"/>
      </a:accent3>
      <a:accent4>
        <a:srgbClr val="000000"/>
      </a:accent4>
      <a:accent5>
        <a:srgbClr val="B3AAAC"/>
      </a:accent5>
      <a:accent6>
        <a:srgbClr val="BA071D"/>
      </a:accent6>
      <a:hlink>
        <a:srgbClr val="E37823"/>
      </a:hlink>
      <a:folHlink>
        <a:srgbClr val="E47B61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CD0921"/>
        </a:accent1>
        <a:accent2>
          <a:srgbClr val="C4C28D"/>
        </a:accent2>
        <a:accent3>
          <a:srgbClr val="FFFFFF"/>
        </a:accent3>
        <a:accent4>
          <a:srgbClr val="000000"/>
        </a:accent4>
        <a:accent5>
          <a:srgbClr val="E3AAAB"/>
        </a:accent5>
        <a:accent6>
          <a:srgbClr val="B1B07F"/>
        </a:accent6>
        <a:hlink>
          <a:srgbClr val="636346"/>
        </a:hlink>
        <a:folHlink>
          <a:srgbClr val="E47B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453</Words>
  <Application>Microsoft Office PowerPoint</Application>
  <PresentationFormat>Экран (4:3)</PresentationFormat>
  <Paragraphs>129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</vt:lpstr>
      <vt:lpstr>Times New Roman</vt:lpstr>
      <vt:lpstr>Pixel</vt:lpstr>
      <vt:lpstr>Информатизация иммуногематологических исследований. Новый взгляд. Новые возможности. </vt:lpstr>
      <vt:lpstr>Количество донаций  2018 - 2020 гг.</vt:lpstr>
      <vt:lpstr>Описание ситуации</vt:lpstr>
      <vt:lpstr>Презентация PowerPoint</vt:lpstr>
      <vt:lpstr>Взаимодействие с ЛИС</vt:lpstr>
      <vt:lpstr>Сопутствующие проблемы</vt:lpstr>
      <vt:lpstr>Презентация PowerPoint</vt:lpstr>
      <vt:lpstr>Предложенное решение</vt:lpstr>
      <vt:lpstr>Обмен данными (было)</vt:lpstr>
      <vt:lpstr>Обмен данными (стало)</vt:lpstr>
      <vt:lpstr>Хранение результатов</vt:lpstr>
      <vt:lpstr>Валидация результатов</vt:lpstr>
      <vt:lpstr>Программное обеспечение</vt:lpstr>
      <vt:lpstr>Первичная интерпретация результатов</vt:lpstr>
      <vt:lpstr>Консолидация и хранение данных по контролю качества</vt:lpstr>
      <vt:lpstr>Ведение базы доноров и пациентов</vt:lpstr>
      <vt:lpstr>Поддержка</vt:lpstr>
      <vt:lpstr>Решение</vt:lpstr>
      <vt:lpstr>Достигнутые результаты</vt:lpstr>
    </vt:vector>
  </TitlesOfParts>
  <Company>EXPRESSIONS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•••</dc:creator>
  <cp:lastModifiedBy>Natalia Popova</cp:lastModifiedBy>
  <cp:revision>556</cp:revision>
  <dcterms:created xsi:type="dcterms:W3CDTF">2004-02-25T13:42:42Z</dcterms:created>
  <dcterms:modified xsi:type="dcterms:W3CDTF">2021-10-25T07:41:33Z</dcterms:modified>
</cp:coreProperties>
</file>