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  <p:sldMasterId id="2147483782" r:id="rId2"/>
  </p:sldMasterIdLst>
  <p:notesMasterIdLst>
    <p:notesMasterId r:id="rId26"/>
  </p:notesMasterIdLst>
  <p:handoutMasterIdLst>
    <p:handoutMasterId r:id="rId27"/>
  </p:handoutMasterIdLst>
  <p:sldIdLst>
    <p:sldId id="401" r:id="rId3"/>
    <p:sldId id="436" r:id="rId4"/>
    <p:sldId id="437" r:id="rId5"/>
    <p:sldId id="438" r:id="rId6"/>
    <p:sldId id="439" r:id="rId7"/>
    <p:sldId id="440" r:id="rId8"/>
    <p:sldId id="433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30" r:id="rId17"/>
    <p:sldId id="424" r:id="rId18"/>
    <p:sldId id="448" r:id="rId19"/>
    <p:sldId id="449" r:id="rId20"/>
    <p:sldId id="450" r:id="rId21"/>
    <p:sldId id="451" r:id="rId22"/>
    <p:sldId id="452" r:id="rId23"/>
    <p:sldId id="453" r:id="rId24"/>
    <p:sldId id="454" r:id="rId25"/>
  </p:sldIdLst>
  <p:sldSz cx="9144000" cy="5143500" type="screen16x9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18A21"/>
    <a:srgbClr val="717050"/>
    <a:srgbClr val="BEBEBE"/>
    <a:srgbClr val="9ACA3C"/>
    <a:srgbClr val="A2DEF9"/>
    <a:srgbClr val="6E6E6E"/>
    <a:srgbClr val="90C6EF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987" autoAdjust="0"/>
  </p:normalViewPr>
  <p:slideViewPr>
    <p:cSldViewPr>
      <p:cViewPr>
        <p:scale>
          <a:sx n="80" d="100"/>
          <a:sy n="80" d="100"/>
        </p:scale>
        <p:origin x="-864" y="-184"/>
      </p:cViewPr>
      <p:guideLst>
        <p:guide orient="horz" pos="1484"/>
        <p:guide orient="horz" pos="486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notesViewPr>
    <p:cSldViewPr>
      <p:cViewPr varScale="1">
        <p:scale>
          <a:sx n="88" d="100"/>
          <a:sy n="88" d="100"/>
        </p:scale>
        <p:origin x="-381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PowerPoint]Sheet1'!$A$1:$A$34</c:f>
              <c:strCache>
                <c:ptCount val="34"/>
                <c:pt idx="0">
                  <c:v>ABO</c:v>
                </c:pt>
                <c:pt idx="1">
                  <c:v>MNS</c:v>
                </c:pt>
                <c:pt idx="2">
                  <c:v>P1PK</c:v>
                </c:pt>
                <c:pt idx="3">
                  <c:v>RH</c:v>
                </c:pt>
                <c:pt idx="4">
                  <c:v>LU</c:v>
                </c:pt>
                <c:pt idx="5">
                  <c:v>KEL</c:v>
                </c:pt>
                <c:pt idx="6">
                  <c:v>LE</c:v>
                </c:pt>
                <c:pt idx="7">
                  <c:v>FY</c:v>
                </c:pt>
                <c:pt idx="8">
                  <c:v>JK</c:v>
                </c:pt>
                <c:pt idx="9">
                  <c:v>DI</c:v>
                </c:pt>
                <c:pt idx="10">
                  <c:v>YT</c:v>
                </c:pt>
                <c:pt idx="11">
                  <c:v>XG</c:v>
                </c:pt>
                <c:pt idx="12">
                  <c:v>SC</c:v>
                </c:pt>
                <c:pt idx="13">
                  <c:v>DO</c:v>
                </c:pt>
                <c:pt idx="14">
                  <c:v>CO</c:v>
                </c:pt>
                <c:pt idx="15">
                  <c:v>LW</c:v>
                </c:pt>
                <c:pt idx="16">
                  <c:v>CH/RG</c:v>
                </c:pt>
                <c:pt idx="17">
                  <c:v>H</c:v>
                </c:pt>
                <c:pt idx="18">
                  <c:v>XK</c:v>
                </c:pt>
                <c:pt idx="19">
                  <c:v>GE</c:v>
                </c:pt>
                <c:pt idx="20">
                  <c:v>CROM</c:v>
                </c:pt>
                <c:pt idx="21">
                  <c:v>KN</c:v>
                </c:pt>
                <c:pt idx="22">
                  <c:v>IN</c:v>
                </c:pt>
                <c:pt idx="23">
                  <c:v>OK</c:v>
                </c:pt>
                <c:pt idx="24">
                  <c:v>RAPH</c:v>
                </c:pt>
                <c:pt idx="25">
                  <c:v>JMH</c:v>
                </c:pt>
                <c:pt idx="26">
                  <c:v>I</c:v>
                </c:pt>
                <c:pt idx="27">
                  <c:v>GLOB</c:v>
                </c:pt>
                <c:pt idx="28">
                  <c:v>GIL</c:v>
                </c:pt>
                <c:pt idx="29">
                  <c:v>RHAG</c:v>
                </c:pt>
                <c:pt idx="30">
                  <c:v>FORS</c:v>
                </c:pt>
                <c:pt idx="31">
                  <c:v>JR</c:v>
                </c:pt>
                <c:pt idx="32">
                  <c:v>LAN</c:v>
                </c:pt>
                <c:pt idx="33">
                  <c:v>VEL</c:v>
                </c:pt>
              </c:strCache>
            </c:strRef>
          </c:cat>
          <c:val>
            <c:numRef>
              <c:f>'[Chart in Microsoft Office PowerPoint]Sheet1'!$B$1:$B$34</c:f>
              <c:numCache>
                <c:formatCode>General</c:formatCode>
                <c:ptCount val="34"/>
                <c:pt idx="0">
                  <c:v>4</c:v>
                </c:pt>
                <c:pt idx="1">
                  <c:v>46</c:v>
                </c:pt>
                <c:pt idx="2">
                  <c:v>3</c:v>
                </c:pt>
                <c:pt idx="3">
                  <c:v>54</c:v>
                </c:pt>
                <c:pt idx="4">
                  <c:v>20</c:v>
                </c:pt>
                <c:pt idx="5">
                  <c:v>35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22</c:v>
                </c:pt>
                <c:pt idx="10">
                  <c:v>2</c:v>
                </c:pt>
                <c:pt idx="11">
                  <c:v>2</c:v>
                </c:pt>
                <c:pt idx="12">
                  <c:v>7</c:v>
                </c:pt>
                <c:pt idx="13">
                  <c:v>8</c:v>
                </c:pt>
                <c:pt idx="14">
                  <c:v>4</c:v>
                </c:pt>
                <c:pt idx="15">
                  <c:v>3</c:v>
                </c:pt>
                <c:pt idx="16">
                  <c:v>9</c:v>
                </c:pt>
                <c:pt idx="17">
                  <c:v>1</c:v>
                </c:pt>
                <c:pt idx="18">
                  <c:v>1</c:v>
                </c:pt>
                <c:pt idx="19">
                  <c:v>12</c:v>
                </c:pt>
                <c:pt idx="20">
                  <c:v>18</c:v>
                </c:pt>
                <c:pt idx="21">
                  <c:v>9</c:v>
                </c:pt>
                <c:pt idx="22">
                  <c:v>4</c:v>
                </c:pt>
                <c:pt idx="23">
                  <c:v>3</c:v>
                </c:pt>
                <c:pt idx="24">
                  <c:v>1</c:v>
                </c:pt>
                <c:pt idx="25">
                  <c:v>6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4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414976"/>
        <c:axId val="142416512"/>
        <c:axId val="0"/>
      </c:bar3DChart>
      <c:catAx>
        <c:axId val="1424149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2416512"/>
        <c:crosses val="autoZero"/>
        <c:auto val="1"/>
        <c:lblAlgn val="ctr"/>
        <c:lblOffset val="100"/>
        <c:noMultiLvlLbl val="0"/>
      </c:catAx>
      <c:valAx>
        <c:axId val="142416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2414976"/>
        <c:crosses val="autoZero"/>
        <c:crossBetween val="between"/>
      </c:valAx>
    </c:plotArea>
    <c:plotVisOnly val="1"/>
    <c:dispBlanksAs val="gap"/>
    <c:showDLblsOverMax val="0"/>
  </c:chart>
  <c:spPr>
    <a:solidFill>
      <a:srgbClr val="66CCFF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7A081-F97B-4F42-85B4-92EA2AEC32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E01BAF-D61D-4924-A1DD-83616080DD10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105</a:t>
          </a:r>
          <a:endParaRPr lang="ru-RU" dirty="0"/>
        </a:p>
      </dgm:t>
    </dgm:pt>
    <dgm:pt modelId="{A42A39B9-C529-4437-8655-71E56DCECAD2}" type="parTrans" cxnId="{A4F979A7-B5BE-4A3B-9841-38B38ADD146C}">
      <dgm:prSet/>
      <dgm:spPr/>
      <dgm:t>
        <a:bodyPr/>
        <a:lstStyle/>
        <a:p>
          <a:endParaRPr lang="ru-RU"/>
        </a:p>
      </dgm:t>
    </dgm:pt>
    <dgm:pt modelId="{4875B761-D6BC-4C7A-BCDC-AC4FF9019BE7}" type="sibTrans" cxnId="{A4F979A7-B5BE-4A3B-9841-38B38ADD146C}">
      <dgm:prSet/>
      <dgm:spPr/>
      <dgm:t>
        <a:bodyPr/>
        <a:lstStyle/>
        <a:p>
          <a:endParaRPr lang="ru-RU"/>
        </a:p>
      </dgm:t>
    </dgm:pt>
    <dgm:pt modelId="{716AEB23-8039-4973-B47A-C33BF95567D9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Идентифицированы анти-</a:t>
          </a:r>
          <a:r>
            <a:rPr lang="en-US" dirty="0" err="1" smtClean="0"/>
            <a:t>Jka</a:t>
          </a:r>
          <a:endParaRPr lang="ru-RU" dirty="0"/>
        </a:p>
      </dgm:t>
    </dgm:pt>
    <dgm:pt modelId="{1DE89C9E-E939-4C1A-B675-CFC047CD40E9}" type="parTrans" cxnId="{ED0D7B82-3194-4385-A95B-AE6A9B5CD4A1}">
      <dgm:prSet/>
      <dgm:spPr/>
      <dgm:t>
        <a:bodyPr/>
        <a:lstStyle/>
        <a:p>
          <a:endParaRPr lang="ru-RU"/>
        </a:p>
      </dgm:t>
    </dgm:pt>
    <dgm:pt modelId="{91A9BDF0-2080-494F-B332-215F8AAEE173}" type="sibTrans" cxnId="{ED0D7B82-3194-4385-A95B-AE6A9B5CD4A1}">
      <dgm:prSet/>
      <dgm:spPr/>
      <dgm:t>
        <a:bodyPr/>
        <a:lstStyle/>
        <a:p>
          <a:endParaRPr lang="ru-RU"/>
        </a:p>
      </dgm:t>
    </dgm:pt>
    <dgm:pt modelId="{40F0594D-AC10-419B-843E-8D98A74B8D4B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32</a:t>
          </a:r>
          <a:endParaRPr lang="ru-RU" dirty="0"/>
        </a:p>
      </dgm:t>
    </dgm:pt>
    <dgm:pt modelId="{1D1B8F62-2DA9-4579-A629-C1B18BABC5B8}" type="parTrans" cxnId="{DA8E3DC7-49DD-4DFF-A3CD-CEA5A6CDAD30}">
      <dgm:prSet/>
      <dgm:spPr/>
      <dgm:t>
        <a:bodyPr/>
        <a:lstStyle/>
        <a:p>
          <a:endParaRPr lang="ru-RU"/>
        </a:p>
      </dgm:t>
    </dgm:pt>
    <dgm:pt modelId="{85D13D62-525E-4F75-B6F6-F72CF305DC9F}" type="sibTrans" cxnId="{DA8E3DC7-49DD-4DFF-A3CD-CEA5A6CDAD30}">
      <dgm:prSet/>
      <dgm:spPr/>
      <dgm:t>
        <a:bodyPr/>
        <a:lstStyle/>
        <a:p>
          <a:endParaRPr lang="ru-RU"/>
        </a:p>
      </dgm:t>
    </dgm:pt>
    <dgm:pt modelId="{B0D87594-4E44-4102-BB7F-605E001AFDCE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Обнаруживаемые только в </a:t>
          </a:r>
          <a:r>
            <a:rPr lang="en-US" dirty="0" smtClean="0"/>
            <a:t>SPRCA</a:t>
          </a:r>
          <a:endParaRPr lang="ru-RU" dirty="0"/>
        </a:p>
      </dgm:t>
    </dgm:pt>
    <dgm:pt modelId="{BC52EF0E-173F-4AFD-9506-4BE387BE5155}" type="parTrans" cxnId="{3110FE7C-64E6-4F65-B8B2-20A90A2D0A57}">
      <dgm:prSet/>
      <dgm:spPr/>
      <dgm:t>
        <a:bodyPr/>
        <a:lstStyle/>
        <a:p>
          <a:endParaRPr lang="ru-RU"/>
        </a:p>
      </dgm:t>
    </dgm:pt>
    <dgm:pt modelId="{D9EA350D-FA01-4D2F-8217-4E0339E2273D}" type="sibTrans" cxnId="{3110FE7C-64E6-4F65-B8B2-20A90A2D0A57}">
      <dgm:prSet/>
      <dgm:spPr/>
      <dgm:t>
        <a:bodyPr/>
        <a:lstStyle/>
        <a:p>
          <a:endParaRPr lang="ru-RU"/>
        </a:p>
      </dgm:t>
    </dgm:pt>
    <dgm:pt modelId="{70A3E1B3-250C-482B-BA49-33D257B65578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Отрицательные или неубедительные в </a:t>
          </a:r>
          <a:r>
            <a:rPr lang="en-US" dirty="0" smtClean="0"/>
            <a:t>OCD </a:t>
          </a:r>
          <a:r>
            <a:rPr lang="ru-RU" dirty="0" smtClean="0"/>
            <a:t>геле</a:t>
          </a:r>
          <a:endParaRPr lang="ru-RU" dirty="0"/>
        </a:p>
      </dgm:t>
    </dgm:pt>
    <dgm:pt modelId="{7524D3EB-54E0-49CD-9CB1-B0F17B9FE024}" type="parTrans" cxnId="{D41E1A28-5BD8-4A34-B28C-2F1A3CF7338B}">
      <dgm:prSet/>
      <dgm:spPr/>
      <dgm:t>
        <a:bodyPr/>
        <a:lstStyle/>
        <a:p>
          <a:endParaRPr lang="ru-RU"/>
        </a:p>
      </dgm:t>
    </dgm:pt>
    <dgm:pt modelId="{F4EBA12F-7CE7-4A67-94F5-C731B7D71023}" type="sibTrans" cxnId="{D41E1A28-5BD8-4A34-B28C-2F1A3CF7338B}">
      <dgm:prSet/>
      <dgm:spPr/>
      <dgm:t>
        <a:bodyPr/>
        <a:lstStyle/>
        <a:p>
          <a:endParaRPr lang="ru-RU"/>
        </a:p>
      </dgm:t>
    </dgm:pt>
    <dgm:pt modelId="{5838E747-6856-4DCF-8164-B02733B0EB87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FA3A9E88-614B-490E-8DBE-F6D824E71D49}" type="parTrans" cxnId="{FF3D4A5B-1ABD-4DB1-AE21-14E7FFA6A286}">
      <dgm:prSet/>
      <dgm:spPr/>
      <dgm:t>
        <a:bodyPr/>
        <a:lstStyle/>
        <a:p>
          <a:endParaRPr lang="ru-RU"/>
        </a:p>
      </dgm:t>
    </dgm:pt>
    <dgm:pt modelId="{8173401B-D202-472B-B45A-AC5C3941FA37}" type="sibTrans" cxnId="{FF3D4A5B-1ABD-4DB1-AE21-14E7FFA6A286}">
      <dgm:prSet/>
      <dgm:spPr/>
      <dgm:t>
        <a:bodyPr/>
        <a:lstStyle/>
        <a:p>
          <a:endParaRPr lang="ru-RU"/>
        </a:p>
      </dgm:t>
    </dgm:pt>
    <dgm:pt modelId="{94286705-EEC5-43E0-B4FA-127CEEAB6FCA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Указывает на отсроченную гемолитическую реакцию</a:t>
          </a:r>
          <a:endParaRPr lang="ru-RU" dirty="0"/>
        </a:p>
      </dgm:t>
    </dgm:pt>
    <dgm:pt modelId="{CBC1CC14-9EF6-4218-B0E1-45EDDBF7BB61}" type="parTrans" cxnId="{8671C6E6-6A43-4F3C-93BB-8513A5E7B4C0}">
      <dgm:prSet/>
      <dgm:spPr/>
      <dgm:t>
        <a:bodyPr/>
        <a:lstStyle/>
        <a:p>
          <a:endParaRPr lang="ru-RU"/>
        </a:p>
      </dgm:t>
    </dgm:pt>
    <dgm:pt modelId="{6A6AFDAA-39DE-4AB6-9EE0-E1019C99AF7D}" type="sibTrans" cxnId="{8671C6E6-6A43-4F3C-93BB-8513A5E7B4C0}">
      <dgm:prSet/>
      <dgm:spPr/>
      <dgm:t>
        <a:bodyPr/>
        <a:lstStyle/>
        <a:p>
          <a:endParaRPr lang="ru-RU"/>
        </a:p>
      </dgm:t>
    </dgm:pt>
    <dgm:pt modelId="{06581189-03F7-47BC-B741-902DC56490C0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С отрицательным ПАГТ</a:t>
          </a:r>
          <a:endParaRPr lang="ru-RU" dirty="0"/>
        </a:p>
      </dgm:t>
    </dgm:pt>
    <dgm:pt modelId="{2DBAD601-5DEA-4F64-890B-776659A5492F}" type="parTrans" cxnId="{37375CA3-CCC9-4CC3-9624-F97703F3CBFE}">
      <dgm:prSet/>
      <dgm:spPr/>
      <dgm:t>
        <a:bodyPr/>
        <a:lstStyle/>
        <a:p>
          <a:endParaRPr lang="ru-RU"/>
        </a:p>
      </dgm:t>
    </dgm:pt>
    <dgm:pt modelId="{4E73B471-9622-4D74-A283-C1FD37B255F8}" type="sibTrans" cxnId="{37375CA3-CCC9-4CC3-9624-F97703F3CBFE}">
      <dgm:prSet/>
      <dgm:spPr/>
      <dgm:t>
        <a:bodyPr/>
        <a:lstStyle/>
        <a:p>
          <a:endParaRPr lang="ru-RU"/>
        </a:p>
      </dgm:t>
    </dgm:pt>
    <dgm:pt modelId="{630B5582-A2CD-41B3-AF8E-E6E51A0A9432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17</a:t>
          </a:r>
          <a:endParaRPr lang="ru-RU" dirty="0"/>
        </a:p>
      </dgm:t>
    </dgm:pt>
    <dgm:pt modelId="{322452E0-228F-4AA5-A2F6-0239580CED37}" type="parTrans" cxnId="{18FA1E15-AFED-4588-BC77-C0CCFC1E944F}">
      <dgm:prSet/>
      <dgm:spPr/>
      <dgm:t>
        <a:bodyPr/>
        <a:lstStyle/>
        <a:p>
          <a:endParaRPr lang="ru-RU"/>
        </a:p>
      </dgm:t>
    </dgm:pt>
    <dgm:pt modelId="{E418C127-6FA3-4D59-AE8A-E4379505B3C6}" type="sibTrans" cxnId="{18FA1E15-AFED-4588-BC77-C0CCFC1E944F}">
      <dgm:prSet/>
      <dgm:spPr/>
      <dgm:t>
        <a:bodyPr/>
        <a:lstStyle/>
        <a:p>
          <a:endParaRPr lang="ru-RU"/>
        </a:p>
      </dgm:t>
    </dgm:pt>
    <dgm:pt modelId="{8CF2D2EB-7584-44D3-910D-3A56DF6A4B3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Ранее перелитые</a:t>
          </a:r>
          <a:endParaRPr lang="ru-RU" dirty="0"/>
        </a:p>
      </dgm:t>
    </dgm:pt>
    <dgm:pt modelId="{265E7696-44A4-4153-B8D1-F1F7555D3DCA}" type="parTrans" cxnId="{CD3C9B33-C43A-4340-9382-E1FDB005BAF5}">
      <dgm:prSet/>
      <dgm:spPr/>
      <dgm:t>
        <a:bodyPr/>
        <a:lstStyle/>
        <a:p>
          <a:endParaRPr lang="ru-RU"/>
        </a:p>
      </dgm:t>
    </dgm:pt>
    <dgm:pt modelId="{BB06CA9B-9A0C-4B74-ADAD-600A951B05BA}" type="sibTrans" cxnId="{CD3C9B33-C43A-4340-9382-E1FDB005BAF5}">
      <dgm:prSet/>
      <dgm:spPr/>
      <dgm:t>
        <a:bodyPr/>
        <a:lstStyle/>
        <a:p>
          <a:endParaRPr lang="ru-RU"/>
        </a:p>
      </dgm:t>
    </dgm:pt>
    <dgm:pt modelId="{596B0DFB-608B-438F-9CF6-ECD26973DDAD}">
      <dgm:prSet/>
      <dgm:spPr/>
      <dgm:t>
        <a:bodyPr/>
        <a:lstStyle/>
        <a:p>
          <a:endParaRPr lang="ru-RU"/>
        </a:p>
      </dgm:t>
    </dgm:pt>
    <dgm:pt modelId="{1C093250-DBBF-405A-A514-F2CE4B00CAA5}" type="parTrans" cxnId="{3D4F3B6F-EEA7-4E7E-A311-D8D188447EFD}">
      <dgm:prSet/>
      <dgm:spPr/>
      <dgm:t>
        <a:bodyPr/>
        <a:lstStyle/>
        <a:p>
          <a:endParaRPr lang="ru-RU"/>
        </a:p>
      </dgm:t>
    </dgm:pt>
    <dgm:pt modelId="{9B5DCE7C-4DF0-4C44-8CB0-22D8C3B9ACB1}" type="sibTrans" cxnId="{3D4F3B6F-EEA7-4E7E-A311-D8D188447EFD}">
      <dgm:prSet/>
      <dgm:spPr/>
      <dgm:t>
        <a:bodyPr/>
        <a:lstStyle/>
        <a:p>
          <a:endParaRPr lang="ru-RU"/>
        </a:p>
      </dgm:t>
    </dgm:pt>
    <dgm:pt modelId="{3EE4BD21-6C7B-4DC5-97F8-01F933B1E773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Без подготовки элюата</a:t>
          </a:r>
          <a:endParaRPr lang="ru-RU" dirty="0"/>
        </a:p>
      </dgm:t>
    </dgm:pt>
    <dgm:pt modelId="{92B1F4B0-1FC5-4AEA-9C46-7E8E29D3EBA0}" type="parTrans" cxnId="{076EC816-6407-408B-BEE0-F01B80F7D7DF}">
      <dgm:prSet/>
      <dgm:spPr/>
      <dgm:t>
        <a:bodyPr/>
        <a:lstStyle/>
        <a:p>
          <a:endParaRPr lang="ru-RU"/>
        </a:p>
      </dgm:t>
    </dgm:pt>
    <dgm:pt modelId="{8589FB69-9849-4647-8D07-220313E37F39}" type="sibTrans" cxnId="{076EC816-6407-408B-BEE0-F01B80F7D7DF}">
      <dgm:prSet/>
      <dgm:spPr/>
      <dgm:t>
        <a:bodyPr/>
        <a:lstStyle/>
        <a:p>
          <a:endParaRPr lang="ru-RU"/>
        </a:p>
      </dgm:t>
    </dgm:pt>
    <dgm:pt modelId="{7E17C255-E894-4A81-ADD0-9D2970353C92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Тем самым удваивается количество анти-</a:t>
          </a:r>
          <a:r>
            <a:rPr lang="en-US" dirty="0" err="1" smtClean="0"/>
            <a:t>Jka</a:t>
          </a:r>
          <a:r>
            <a:rPr lang="en-US" dirty="0" smtClean="0"/>
            <a:t> </a:t>
          </a:r>
          <a:r>
            <a:rPr lang="ru-RU" dirty="0" smtClean="0"/>
            <a:t>детектированных в этой лаборатории по сравнению с предыдущим периодом</a:t>
          </a:r>
          <a:endParaRPr lang="ru-RU" dirty="0"/>
        </a:p>
      </dgm:t>
    </dgm:pt>
    <dgm:pt modelId="{9A761368-CF47-45EF-975A-95378FBD89DC}" type="parTrans" cxnId="{5B811D04-B087-4F94-94B5-F2A2A1A02D98}">
      <dgm:prSet/>
      <dgm:spPr/>
    </dgm:pt>
    <dgm:pt modelId="{26B63220-330B-4014-817E-4D767679EB35}" type="sibTrans" cxnId="{5B811D04-B087-4F94-94B5-F2A2A1A02D98}">
      <dgm:prSet/>
      <dgm:spPr/>
    </dgm:pt>
    <dgm:pt modelId="{91100267-BF2B-452F-BB7D-4672736B7854}" type="pres">
      <dgm:prSet presAssocID="{C027A081-F97B-4F42-85B4-92EA2AEC3272}" presName="linearFlow" presStyleCnt="0">
        <dgm:presLayoutVars>
          <dgm:dir/>
          <dgm:animLvl val="lvl"/>
          <dgm:resizeHandles val="exact"/>
        </dgm:presLayoutVars>
      </dgm:prSet>
      <dgm:spPr/>
    </dgm:pt>
    <dgm:pt modelId="{FB11093A-B045-4758-BE45-267B6A5451FC}" type="pres">
      <dgm:prSet presAssocID="{B3E01BAF-D61D-4924-A1DD-83616080DD10}" presName="composite" presStyleCnt="0"/>
      <dgm:spPr/>
    </dgm:pt>
    <dgm:pt modelId="{67E6D64B-FF22-448D-9B13-A95822532BAF}" type="pres">
      <dgm:prSet presAssocID="{B3E01BAF-D61D-4924-A1DD-83616080DD1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7B82168-F8C6-4C83-B6B1-EA5AFFC8003F}" type="pres">
      <dgm:prSet presAssocID="{B3E01BAF-D61D-4924-A1DD-83616080DD10}" presName="descendantText" presStyleLbl="alignAcc1" presStyleIdx="0" presStyleCnt="4" custLinFactNeighborX="-61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91628-3121-4748-8AD0-C7470A07610F}" type="pres">
      <dgm:prSet presAssocID="{4875B761-D6BC-4C7A-BCDC-AC4FF9019BE7}" presName="sp" presStyleCnt="0"/>
      <dgm:spPr/>
    </dgm:pt>
    <dgm:pt modelId="{EF193CE5-717E-417B-A525-8C4E2CE45688}" type="pres">
      <dgm:prSet presAssocID="{40F0594D-AC10-419B-843E-8D98A74B8D4B}" presName="composite" presStyleCnt="0"/>
      <dgm:spPr/>
    </dgm:pt>
    <dgm:pt modelId="{B97AAC3D-CE33-435A-BEB9-14570261D8FA}" type="pres">
      <dgm:prSet presAssocID="{40F0594D-AC10-419B-843E-8D98A74B8D4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ECDA4F0-5A41-4BC9-B106-2B2D1AE7DAD9}" type="pres">
      <dgm:prSet presAssocID="{40F0594D-AC10-419B-843E-8D98A74B8D4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5CA9-0D14-4B88-A409-3F7853C6B676}" type="pres">
      <dgm:prSet presAssocID="{85D13D62-525E-4F75-B6F6-F72CF305DC9F}" presName="sp" presStyleCnt="0"/>
      <dgm:spPr/>
    </dgm:pt>
    <dgm:pt modelId="{27FD8C05-9BEA-4A16-9956-6DE9BC9BBB3F}" type="pres">
      <dgm:prSet presAssocID="{630B5582-A2CD-41B3-AF8E-E6E51A0A9432}" presName="composite" presStyleCnt="0"/>
      <dgm:spPr/>
    </dgm:pt>
    <dgm:pt modelId="{9E5F1CCB-54FB-4E41-B3D9-87EB8D8EAA53}" type="pres">
      <dgm:prSet presAssocID="{630B5582-A2CD-41B3-AF8E-E6E51A0A943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D26925A-7581-4E0B-8F15-3FC29EC2ADDC}" type="pres">
      <dgm:prSet presAssocID="{630B5582-A2CD-41B3-AF8E-E6E51A0A9432}" presName="descendantText" presStyleLbl="alignAcc1" presStyleIdx="2" presStyleCnt="4">
        <dgm:presLayoutVars>
          <dgm:bulletEnabled val="1"/>
        </dgm:presLayoutVars>
      </dgm:prSet>
      <dgm:spPr/>
    </dgm:pt>
    <dgm:pt modelId="{8FAE0F69-3846-448E-876B-BB404E405B68}" type="pres">
      <dgm:prSet presAssocID="{E418C127-6FA3-4D59-AE8A-E4379505B3C6}" presName="sp" presStyleCnt="0"/>
      <dgm:spPr/>
    </dgm:pt>
    <dgm:pt modelId="{48164951-8D0E-4D03-A366-CD7E8BD2159B}" type="pres">
      <dgm:prSet presAssocID="{5838E747-6856-4DCF-8164-B02733B0EB87}" presName="composite" presStyleCnt="0"/>
      <dgm:spPr/>
    </dgm:pt>
    <dgm:pt modelId="{EEE6C17E-AC8D-4562-82AC-F36CA8BB8D65}" type="pres">
      <dgm:prSet presAssocID="{5838E747-6856-4DCF-8164-B02733B0EB8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14F94FE-C8DD-421A-82A2-D2ADF47A8888}" type="pres">
      <dgm:prSet presAssocID="{5838E747-6856-4DCF-8164-B02733B0EB8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5000FDC-8BED-47AA-90B6-AD49A4EDF14E}" type="presOf" srcId="{94286705-EEC5-43E0-B4FA-127CEEAB6FCA}" destId="{114F94FE-C8DD-421A-82A2-D2ADF47A8888}" srcOrd="0" destOrd="0" presId="urn:microsoft.com/office/officeart/2005/8/layout/chevron2"/>
    <dgm:cxn modelId="{5C7B1C36-A3D9-43C5-91BF-C1DA59697ED7}" type="presOf" srcId="{3EE4BD21-6C7B-4DC5-97F8-01F933B1E773}" destId="{114F94FE-C8DD-421A-82A2-D2ADF47A8888}" srcOrd="0" destOrd="2" presId="urn:microsoft.com/office/officeart/2005/8/layout/chevron2"/>
    <dgm:cxn modelId="{382F393C-E8F7-408B-8F35-BBBA105C0581}" type="presOf" srcId="{630B5582-A2CD-41B3-AF8E-E6E51A0A9432}" destId="{9E5F1CCB-54FB-4E41-B3D9-87EB8D8EAA53}" srcOrd="0" destOrd="0" presId="urn:microsoft.com/office/officeart/2005/8/layout/chevron2"/>
    <dgm:cxn modelId="{4AA12874-96C6-4121-A07C-FE13495E9EE4}" type="presOf" srcId="{8CF2D2EB-7584-44D3-910D-3A56DF6A4B3A}" destId="{BD26925A-7581-4E0B-8F15-3FC29EC2ADDC}" srcOrd="0" destOrd="0" presId="urn:microsoft.com/office/officeart/2005/8/layout/chevron2"/>
    <dgm:cxn modelId="{93AE0C64-5800-41D4-8B5D-F278D174AECB}" type="presOf" srcId="{7E17C255-E894-4A81-ADD0-9D2970353C92}" destId="{C7B82168-F8C6-4C83-B6B1-EA5AFFC8003F}" srcOrd="0" destOrd="1" presId="urn:microsoft.com/office/officeart/2005/8/layout/chevron2"/>
    <dgm:cxn modelId="{A4F979A7-B5BE-4A3B-9841-38B38ADD146C}" srcId="{C027A081-F97B-4F42-85B4-92EA2AEC3272}" destId="{B3E01BAF-D61D-4924-A1DD-83616080DD10}" srcOrd="0" destOrd="0" parTransId="{A42A39B9-C529-4437-8655-71E56DCECAD2}" sibTransId="{4875B761-D6BC-4C7A-BCDC-AC4FF9019BE7}"/>
    <dgm:cxn modelId="{37375CA3-CCC9-4CC3-9624-F97703F3CBFE}" srcId="{5838E747-6856-4DCF-8164-B02733B0EB87}" destId="{06581189-03F7-47BC-B741-902DC56490C0}" srcOrd="1" destOrd="0" parTransId="{2DBAD601-5DEA-4F64-890B-776659A5492F}" sibTransId="{4E73B471-9622-4D74-A283-C1FD37B255F8}"/>
    <dgm:cxn modelId="{2F99EAC0-5151-4EC0-B0CF-20D8497085C4}" type="presOf" srcId="{B0D87594-4E44-4102-BB7F-605E001AFDCE}" destId="{8ECDA4F0-5A41-4BC9-B106-2B2D1AE7DAD9}" srcOrd="0" destOrd="0" presId="urn:microsoft.com/office/officeart/2005/8/layout/chevron2"/>
    <dgm:cxn modelId="{3110FE7C-64E6-4F65-B8B2-20A90A2D0A57}" srcId="{40F0594D-AC10-419B-843E-8D98A74B8D4B}" destId="{B0D87594-4E44-4102-BB7F-605E001AFDCE}" srcOrd="0" destOrd="0" parTransId="{BC52EF0E-173F-4AFD-9506-4BE387BE5155}" sibTransId="{D9EA350D-FA01-4D2F-8217-4E0339E2273D}"/>
    <dgm:cxn modelId="{B1D1EB2B-D02F-4F2D-B607-2CE11DC7AF7A}" type="presOf" srcId="{40F0594D-AC10-419B-843E-8D98A74B8D4B}" destId="{B97AAC3D-CE33-435A-BEB9-14570261D8FA}" srcOrd="0" destOrd="0" presId="urn:microsoft.com/office/officeart/2005/8/layout/chevron2"/>
    <dgm:cxn modelId="{AA3D619A-3CF1-42FE-85CF-7A65847D21B3}" type="presOf" srcId="{716AEB23-8039-4973-B47A-C33BF95567D9}" destId="{C7B82168-F8C6-4C83-B6B1-EA5AFFC8003F}" srcOrd="0" destOrd="0" presId="urn:microsoft.com/office/officeart/2005/8/layout/chevron2"/>
    <dgm:cxn modelId="{8671C6E6-6A43-4F3C-93BB-8513A5E7B4C0}" srcId="{5838E747-6856-4DCF-8164-B02733B0EB87}" destId="{94286705-EEC5-43E0-B4FA-127CEEAB6FCA}" srcOrd="0" destOrd="0" parTransId="{CBC1CC14-9EF6-4218-B0E1-45EDDBF7BB61}" sibTransId="{6A6AFDAA-39DE-4AB6-9EE0-E1019C99AF7D}"/>
    <dgm:cxn modelId="{5B811D04-B087-4F94-94B5-F2A2A1A02D98}" srcId="{B3E01BAF-D61D-4924-A1DD-83616080DD10}" destId="{7E17C255-E894-4A81-ADD0-9D2970353C92}" srcOrd="1" destOrd="0" parTransId="{9A761368-CF47-45EF-975A-95378FBD89DC}" sibTransId="{26B63220-330B-4014-817E-4D767679EB35}"/>
    <dgm:cxn modelId="{3D4F3B6F-EEA7-4E7E-A311-D8D188447EFD}" srcId="{630B5582-A2CD-41B3-AF8E-E6E51A0A9432}" destId="{596B0DFB-608B-438F-9CF6-ECD26973DDAD}" srcOrd="1" destOrd="0" parTransId="{1C093250-DBBF-405A-A514-F2CE4B00CAA5}" sibTransId="{9B5DCE7C-4DF0-4C44-8CB0-22D8C3B9ACB1}"/>
    <dgm:cxn modelId="{ED0D7B82-3194-4385-A95B-AE6A9B5CD4A1}" srcId="{B3E01BAF-D61D-4924-A1DD-83616080DD10}" destId="{716AEB23-8039-4973-B47A-C33BF95567D9}" srcOrd="0" destOrd="0" parTransId="{1DE89C9E-E939-4C1A-B675-CFC047CD40E9}" sibTransId="{91A9BDF0-2080-494F-B332-215F8AAEE173}"/>
    <dgm:cxn modelId="{B46A1678-7367-4F4B-BEA1-091B8AA8A7FE}" type="presOf" srcId="{596B0DFB-608B-438F-9CF6-ECD26973DDAD}" destId="{BD26925A-7581-4E0B-8F15-3FC29EC2ADDC}" srcOrd="0" destOrd="1" presId="urn:microsoft.com/office/officeart/2005/8/layout/chevron2"/>
    <dgm:cxn modelId="{7C9C049F-0428-464B-AF1A-3B08A08062A8}" type="presOf" srcId="{06581189-03F7-47BC-B741-902DC56490C0}" destId="{114F94FE-C8DD-421A-82A2-D2ADF47A8888}" srcOrd="0" destOrd="1" presId="urn:microsoft.com/office/officeart/2005/8/layout/chevron2"/>
    <dgm:cxn modelId="{CD3C9B33-C43A-4340-9382-E1FDB005BAF5}" srcId="{630B5582-A2CD-41B3-AF8E-E6E51A0A9432}" destId="{8CF2D2EB-7584-44D3-910D-3A56DF6A4B3A}" srcOrd="0" destOrd="0" parTransId="{265E7696-44A4-4153-B8D1-F1F7555D3DCA}" sibTransId="{BB06CA9B-9A0C-4B74-ADAD-600A951B05BA}"/>
    <dgm:cxn modelId="{98BB0B3F-A0E8-4E65-B58A-42799C6D4053}" type="presOf" srcId="{C027A081-F97B-4F42-85B4-92EA2AEC3272}" destId="{91100267-BF2B-452F-BB7D-4672736B7854}" srcOrd="0" destOrd="0" presId="urn:microsoft.com/office/officeart/2005/8/layout/chevron2"/>
    <dgm:cxn modelId="{18FA1E15-AFED-4588-BC77-C0CCFC1E944F}" srcId="{C027A081-F97B-4F42-85B4-92EA2AEC3272}" destId="{630B5582-A2CD-41B3-AF8E-E6E51A0A9432}" srcOrd="2" destOrd="0" parTransId="{322452E0-228F-4AA5-A2F6-0239580CED37}" sibTransId="{E418C127-6FA3-4D59-AE8A-E4379505B3C6}"/>
    <dgm:cxn modelId="{AAA14BB9-B851-4414-9E04-A41D28479E6B}" type="presOf" srcId="{5838E747-6856-4DCF-8164-B02733B0EB87}" destId="{EEE6C17E-AC8D-4562-82AC-F36CA8BB8D65}" srcOrd="0" destOrd="0" presId="urn:microsoft.com/office/officeart/2005/8/layout/chevron2"/>
    <dgm:cxn modelId="{D41E1A28-5BD8-4A34-B28C-2F1A3CF7338B}" srcId="{40F0594D-AC10-419B-843E-8D98A74B8D4B}" destId="{70A3E1B3-250C-482B-BA49-33D257B65578}" srcOrd="1" destOrd="0" parTransId="{7524D3EB-54E0-49CD-9CB1-B0F17B9FE024}" sibTransId="{F4EBA12F-7CE7-4A67-94F5-C731B7D71023}"/>
    <dgm:cxn modelId="{076EC816-6407-408B-BEE0-F01B80F7D7DF}" srcId="{5838E747-6856-4DCF-8164-B02733B0EB87}" destId="{3EE4BD21-6C7B-4DC5-97F8-01F933B1E773}" srcOrd="2" destOrd="0" parTransId="{92B1F4B0-1FC5-4AEA-9C46-7E8E29D3EBA0}" sibTransId="{8589FB69-9849-4647-8D07-220313E37F39}"/>
    <dgm:cxn modelId="{DA8E3DC7-49DD-4DFF-A3CD-CEA5A6CDAD30}" srcId="{C027A081-F97B-4F42-85B4-92EA2AEC3272}" destId="{40F0594D-AC10-419B-843E-8D98A74B8D4B}" srcOrd="1" destOrd="0" parTransId="{1D1B8F62-2DA9-4579-A629-C1B18BABC5B8}" sibTransId="{85D13D62-525E-4F75-B6F6-F72CF305DC9F}"/>
    <dgm:cxn modelId="{71742F9E-0360-4EFE-9BD2-952DA9A753A0}" type="presOf" srcId="{70A3E1B3-250C-482B-BA49-33D257B65578}" destId="{8ECDA4F0-5A41-4BC9-B106-2B2D1AE7DAD9}" srcOrd="0" destOrd="1" presId="urn:microsoft.com/office/officeart/2005/8/layout/chevron2"/>
    <dgm:cxn modelId="{43340D96-37B6-4EAA-BF4D-718FFFFEEF26}" type="presOf" srcId="{B3E01BAF-D61D-4924-A1DD-83616080DD10}" destId="{67E6D64B-FF22-448D-9B13-A95822532BAF}" srcOrd="0" destOrd="0" presId="urn:microsoft.com/office/officeart/2005/8/layout/chevron2"/>
    <dgm:cxn modelId="{FF3D4A5B-1ABD-4DB1-AE21-14E7FFA6A286}" srcId="{C027A081-F97B-4F42-85B4-92EA2AEC3272}" destId="{5838E747-6856-4DCF-8164-B02733B0EB87}" srcOrd="3" destOrd="0" parTransId="{FA3A9E88-614B-490E-8DBE-F6D824E71D49}" sibTransId="{8173401B-D202-472B-B45A-AC5C3941FA37}"/>
    <dgm:cxn modelId="{0172F0A7-7F5A-44C1-994C-FCB9D69F55EF}" type="presParOf" srcId="{91100267-BF2B-452F-BB7D-4672736B7854}" destId="{FB11093A-B045-4758-BE45-267B6A5451FC}" srcOrd="0" destOrd="0" presId="urn:microsoft.com/office/officeart/2005/8/layout/chevron2"/>
    <dgm:cxn modelId="{F072C8B0-5270-4731-A5B9-22CCE979A6D2}" type="presParOf" srcId="{FB11093A-B045-4758-BE45-267B6A5451FC}" destId="{67E6D64B-FF22-448D-9B13-A95822532BAF}" srcOrd="0" destOrd="0" presId="urn:microsoft.com/office/officeart/2005/8/layout/chevron2"/>
    <dgm:cxn modelId="{BC9B54B2-61D4-42AF-83C4-E3597B330A68}" type="presParOf" srcId="{FB11093A-B045-4758-BE45-267B6A5451FC}" destId="{C7B82168-F8C6-4C83-B6B1-EA5AFFC8003F}" srcOrd="1" destOrd="0" presId="urn:microsoft.com/office/officeart/2005/8/layout/chevron2"/>
    <dgm:cxn modelId="{AF4B05D6-F0E8-4316-9658-C01519AFA26F}" type="presParOf" srcId="{91100267-BF2B-452F-BB7D-4672736B7854}" destId="{C8191628-3121-4748-8AD0-C7470A07610F}" srcOrd="1" destOrd="0" presId="urn:microsoft.com/office/officeart/2005/8/layout/chevron2"/>
    <dgm:cxn modelId="{8FD93E4D-FCF5-4DCB-995C-D7D0A228F732}" type="presParOf" srcId="{91100267-BF2B-452F-BB7D-4672736B7854}" destId="{EF193CE5-717E-417B-A525-8C4E2CE45688}" srcOrd="2" destOrd="0" presId="urn:microsoft.com/office/officeart/2005/8/layout/chevron2"/>
    <dgm:cxn modelId="{1F9EBA16-9DA8-453C-A881-A46518B1FD6C}" type="presParOf" srcId="{EF193CE5-717E-417B-A525-8C4E2CE45688}" destId="{B97AAC3D-CE33-435A-BEB9-14570261D8FA}" srcOrd="0" destOrd="0" presId="urn:microsoft.com/office/officeart/2005/8/layout/chevron2"/>
    <dgm:cxn modelId="{4E0E180A-4EF3-435C-B216-0A4F32264E7D}" type="presParOf" srcId="{EF193CE5-717E-417B-A525-8C4E2CE45688}" destId="{8ECDA4F0-5A41-4BC9-B106-2B2D1AE7DAD9}" srcOrd="1" destOrd="0" presId="urn:microsoft.com/office/officeart/2005/8/layout/chevron2"/>
    <dgm:cxn modelId="{32A0E5E7-3093-4B6E-9474-2E36A3F62CF9}" type="presParOf" srcId="{91100267-BF2B-452F-BB7D-4672736B7854}" destId="{8FD65CA9-0D14-4B88-A409-3F7853C6B676}" srcOrd="3" destOrd="0" presId="urn:microsoft.com/office/officeart/2005/8/layout/chevron2"/>
    <dgm:cxn modelId="{F0ADA292-E75A-4784-8C65-8B8A02B09257}" type="presParOf" srcId="{91100267-BF2B-452F-BB7D-4672736B7854}" destId="{27FD8C05-9BEA-4A16-9956-6DE9BC9BBB3F}" srcOrd="4" destOrd="0" presId="urn:microsoft.com/office/officeart/2005/8/layout/chevron2"/>
    <dgm:cxn modelId="{8A2E7A10-F69E-4F33-8798-1902F4C8087C}" type="presParOf" srcId="{27FD8C05-9BEA-4A16-9956-6DE9BC9BBB3F}" destId="{9E5F1CCB-54FB-4E41-B3D9-87EB8D8EAA53}" srcOrd="0" destOrd="0" presId="urn:microsoft.com/office/officeart/2005/8/layout/chevron2"/>
    <dgm:cxn modelId="{F8558228-4853-43F5-8613-162168A764CA}" type="presParOf" srcId="{27FD8C05-9BEA-4A16-9956-6DE9BC9BBB3F}" destId="{BD26925A-7581-4E0B-8F15-3FC29EC2ADDC}" srcOrd="1" destOrd="0" presId="urn:microsoft.com/office/officeart/2005/8/layout/chevron2"/>
    <dgm:cxn modelId="{BB9B9503-29E7-4230-91B0-3602436702F8}" type="presParOf" srcId="{91100267-BF2B-452F-BB7D-4672736B7854}" destId="{8FAE0F69-3846-448E-876B-BB404E405B68}" srcOrd="5" destOrd="0" presId="urn:microsoft.com/office/officeart/2005/8/layout/chevron2"/>
    <dgm:cxn modelId="{2C7BBAE5-D714-4C8A-A3FF-BEBB79A1387F}" type="presParOf" srcId="{91100267-BF2B-452F-BB7D-4672736B7854}" destId="{48164951-8D0E-4D03-A366-CD7E8BD2159B}" srcOrd="6" destOrd="0" presId="urn:microsoft.com/office/officeart/2005/8/layout/chevron2"/>
    <dgm:cxn modelId="{B19EC7DE-0E9A-495F-A4F2-4953076D8FC7}" type="presParOf" srcId="{48164951-8D0E-4D03-A366-CD7E8BD2159B}" destId="{EEE6C17E-AC8D-4562-82AC-F36CA8BB8D65}" srcOrd="0" destOrd="0" presId="urn:microsoft.com/office/officeart/2005/8/layout/chevron2"/>
    <dgm:cxn modelId="{44B24BA5-9F07-4FBC-8D89-4C8A71E02130}" type="presParOf" srcId="{48164951-8D0E-4D03-A366-CD7E8BD2159B}" destId="{114F94FE-C8DD-421A-82A2-D2ADF47A88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D64B-FF22-448D-9B13-A95822532BAF}">
      <dsp:nvSpPr>
        <dsp:cNvPr id="0" name=""/>
        <dsp:cNvSpPr/>
      </dsp:nvSpPr>
      <dsp:spPr>
        <a:xfrm rot="5400000">
          <a:off x="-162993" y="165492"/>
          <a:ext cx="1086624" cy="76063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105</a:t>
          </a:r>
          <a:endParaRPr lang="ru-RU" sz="2200" kern="1200" dirty="0"/>
        </a:p>
      </dsp:txBody>
      <dsp:txXfrm rot="-5400000">
        <a:off x="1" y="382816"/>
        <a:ext cx="760636" cy="325988"/>
      </dsp:txXfrm>
    </dsp:sp>
    <dsp:sp modelId="{C7B82168-F8C6-4C83-B6B1-EA5AFFC8003F}">
      <dsp:nvSpPr>
        <dsp:cNvPr id="0" name=""/>
        <dsp:cNvSpPr/>
      </dsp:nvSpPr>
      <dsp:spPr>
        <a:xfrm rot="5400000">
          <a:off x="3042566" y="-2312892"/>
          <a:ext cx="706305" cy="53353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Идентифицированы анти-</a:t>
          </a:r>
          <a:r>
            <a:rPr lang="en-US" sz="1300" kern="1200" dirty="0" err="1" smtClean="0"/>
            <a:t>Jka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Тем самым удваивается количество анти-</a:t>
          </a:r>
          <a:r>
            <a:rPr lang="en-US" sz="1300" kern="1200" dirty="0" err="1" smtClean="0"/>
            <a:t>Jka</a:t>
          </a:r>
          <a:r>
            <a:rPr lang="en-US" sz="1300" kern="1200" dirty="0" smtClean="0"/>
            <a:t> </a:t>
          </a:r>
          <a:r>
            <a:rPr lang="ru-RU" sz="1300" kern="1200" dirty="0" smtClean="0"/>
            <a:t>детектированных в этой лаборатории по сравнению с предыдущим периодом</a:t>
          </a:r>
          <a:endParaRPr lang="ru-RU" sz="1300" kern="1200" dirty="0"/>
        </a:p>
      </dsp:txBody>
      <dsp:txXfrm rot="-5400000">
        <a:off x="728038" y="36115"/>
        <a:ext cx="5300884" cy="637347"/>
      </dsp:txXfrm>
    </dsp:sp>
    <dsp:sp modelId="{B97AAC3D-CE33-435A-BEB9-14570261D8FA}">
      <dsp:nvSpPr>
        <dsp:cNvPr id="0" name=""/>
        <dsp:cNvSpPr/>
      </dsp:nvSpPr>
      <dsp:spPr>
        <a:xfrm rot="5400000">
          <a:off x="-162993" y="1103025"/>
          <a:ext cx="1086624" cy="76063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32</a:t>
          </a:r>
          <a:endParaRPr lang="ru-RU" sz="2200" kern="1200" dirty="0"/>
        </a:p>
      </dsp:txBody>
      <dsp:txXfrm rot="-5400000">
        <a:off x="1" y="1320349"/>
        <a:ext cx="760636" cy="325988"/>
      </dsp:txXfrm>
    </dsp:sp>
    <dsp:sp modelId="{8ECDA4F0-5A41-4BC9-B106-2B2D1AE7DAD9}">
      <dsp:nvSpPr>
        <dsp:cNvPr id="0" name=""/>
        <dsp:cNvSpPr/>
      </dsp:nvSpPr>
      <dsp:spPr>
        <a:xfrm rot="5400000">
          <a:off x="3075165" y="-1374496"/>
          <a:ext cx="706305" cy="53353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Обнаруживаемые только в </a:t>
          </a:r>
          <a:r>
            <a:rPr lang="en-US" sz="1300" kern="1200" dirty="0" smtClean="0"/>
            <a:t>SPRCA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Отрицательные или неубедительные в </a:t>
          </a:r>
          <a:r>
            <a:rPr lang="en-US" sz="1300" kern="1200" dirty="0" smtClean="0"/>
            <a:t>OCD </a:t>
          </a:r>
          <a:r>
            <a:rPr lang="ru-RU" sz="1300" kern="1200" dirty="0" smtClean="0"/>
            <a:t>геле</a:t>
          </a:r>
          <a:endParaRPr lang="ru-RU" sz="1300" kern="1200" dirty="0"/>
        </a:p>
      </dsp:txBody>
      <dsp:txXfrm rot="-5400000">
        <a:off x="760637" y="974511"/>
        <a:ext cx="5300884" cy="637347"/>
      </dsp:txXfrm>
    </dsp:sp>
    <dsp:sp modelId="{9E5F1CCB-54FB-4E41-B3D9-87EB8D8EAA53}">
      <dsp:nvSpPr>
        <dsp:cNvPr id="0" name=""/>
        <dsp:cNvSpPr/>
      </dsp:nvSpPr>
      <dsp:spPr>
        <a:xfrm rot="5400000">
          <a:off x="-162993" y="2040558"/>
          <a:ext cx="1086624" cy="76063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17</a:t>
          </a:r>
          <a:endParaRPr lang="ru-RU" sz="2200" kern="1200" dirty="0"/>
        </a:p>
      </dsp:txBody>
      <dsp:txXfrm rot="-5400000">
        <a:off x="1" y="2257882"/>
        <a:ext cx="760636" cy="325988"/>
      </dsp:txXfrm>
    </dsp:sp>
    <dsp:sp modelId="{BD26925A-7581-4E0B-8F15-3FC29EC2ADDC}">
      <dsp:nvSpPr>
        <dsp:cNvPr id="0" name=""/>
        <dsp:cNvSpPr/>
      </dsp:nvSpPr>
      <dsp:spPr>
        <a:xfrm rot="5400000">
          <a:off x="3075165" y="-436963"/>
          <a:ext cx="706305" cy="53353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Ранее перелитые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/>
        </a:p>
      </dsp:txBody>
      <dsp:txXfrm rot="-5400000">
        <a:off x="760637" y="1912044"/>
        <a:ext cx="5300884" cy="637347"/>
      </dsp:txXfrm>
    </dsp:sp>
    <dsp:sp modelId="{EEE6C17E-AC8D-4562-82AC-F36CA8BB8D65}">
      <dsp:nvSpPr>
        <dsp:cNvPr id="0" name=""/>
        <dsp:cNvSpPr/>
      </dsp:nvSpPr>
      <dsp:spPr>
        <a:xfrm rot="5400000">
          <a:off x="-162993" y="2978092"/>
          <a:ext cx="1086624" cy="76063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6</a:t>
          </a:r>
          <a:endParaRPr lang="ru-RU" sz="2200" kern="1200" dirty="0"/>
        </a:p>
      </dsp:txBody>
      <dsp:txXfrm rot="-5400000">
        <a:off x="1" y="3195416"/>
        <a:ext cx="760636" cy="325988"/>
      </dsp:txXfrm>
    </dsp:sp>
    <dsp:sp modelId="{114F94FE-C8DD-421A-82A2-D2ADF47A8888}">
      <dsp:nvSpPr>
        <dsp:cNvPr id="0" name=""/>
        <dsp:cNvSpPr/>
      </dsp:nvSpPr>
      <dsp:spPr>
        <a:xfrm rot="5400000">
          <a:off x="3075165" y="500569"/>
          <a:ext cx="706305" cy="53353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Указывает на отсроченную гемолитическую реакцию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 отрицательным ПАГТ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Без подготовки элюата</a:t>
          </a:r>
          <a:endParaRPr lang="ru-RU" sz="1300" kern="1200" dirty="0"/>
        </a:p>
      </dsp:txBody>
      <dsp:txXfrm rot="-5400000">
        <a:off x="760637" y="2849577"/>
        <a:ext cx="5300884" cy="637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AE1CD9EC-6CDA-4E02-A3EE-B720857B0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97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F06E89AB-C037-47EE-97F1-37AA8A3F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26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ltitran.ru/c/m.exe?t=3897928_2_1&amp;s1=HL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ultitran.ru/c/m.exe?t=3899291_2_1&amp;s1=HLA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HTLA</a:t>
            </a:r>
            <a:r>
              <a:rPr lang="ru-RU" dirty="0" smtClean="0"/>
              <a:t> -</a:t>
            </a:r>
            <a:r>
              <a:rPr lang="en-US" dirty="0" smtClean="0"/>
              <a:t>human T lymphocyte antigen</a:t>
            </a:r>
          </a:p>
          <a:p>
            <a:r>
              <a:rPr lang="en-US" dirty="0" smtClean="0"/>
              <a:t>HIA</a:t>
            </a:r>
            <a:endParaRPr lang="ru-RU" dirty="0" smtClean="0"/>
          </a:p>
          <a:p>
            <a:r>
              <a:rPr lang="en-US" dirty="0" smtClean="0"/>
              <a:t>LIA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ДВС-синдром (</a:t>
            </a:r>
            <a:r>
              <a:rPr lang="en-US" dirty="0" smtClean="0"/>
              <a:t>disseminated intravascular coagulation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9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/>
            </a:r>
            <a:br>
              <a:rPr lang="ru-RU" sz="14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</a:br>
            <a:r>
              <a:rPr lang="ru-RU" sz="14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>человеческий лейкоцитарный антиген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; </a:t>
            </a:r>
            <a:r>
              <a:rPr lang="en-US" sz="14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4"/>
              </a:rPr>
              <a:t>human leukocyte associated antigen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HTLV</a:t>
            </a:r>
            <a:r>
              <a:rPr lang="ru-RU" dirty="0" smtClean="0"/>
              <a:t> -Т-лимфотропный вирус человека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3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82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35546"/>
            <a:ext cx="1962150" cy="3687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35546"/>
            <a:ext cx="5734050" cy="3687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33400" y="114300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5551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EC34-743D-4BA1-B36F-2A083A019F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16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2658-0D0D-44DC-95B7-32AB340F99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29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ADD8-3B0B-4BEC-B45D-53942FACF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16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0B2F-0D7C-4A9E-B06B-D32DBFBA1C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31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2F44F-8550-4E01-B9A8-8DA9C96431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48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0D3F0-A206-408C-B453-21451B3F56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87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3932-AF68-4FBE-A2A2-D2D2501CE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2" y="123478"/>
            <a:ext cx="7467600" cy="42267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2" y="771550"/>
            <a:ext cx="7848600" cy="33944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6272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4572000"/>
            <a:ext cx="9144000" cy="0"/>
          </a:xfrm>
          <a:prstGeom prst="line">
            <a:avLst/>
          </a:prstGeom>
          <a:ln>
            <a:solidFill>
              <a:srgbClr val="46B9C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2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033C1-9739-42BA-B4EF-D8F57DEF3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1E6B-C95C-4C9C-A200-245ADD8CE2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4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FCD1-D3C1-447F-B021-99623A1FE2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31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100-BD2C-4CF0-956F-48A1AF320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33400" y="114300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1097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028701"/>
            <a:ext cx="3848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028701"/>
            <a:ext cx="38481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91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1541"/>
            <a:ext cx="4040188" cy="9496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81541"/>
            <a:ext cx="4041775" cy="9496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08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3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467600" cy="42267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39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1540"/>
            <a:ext cx="3008313" cy="394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1541"/>
            <a:ext cx="5111750" cy="39130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533400" y="114300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1051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1540"/>
            <a:ext cx="5486400" cy="28641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533400" y="114300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938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028701"/>
            <a:ext cx="7848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9223" name="Picture 7" descr="Bio-Rad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43800" y="4747021"/>
            <a:ext cx="1066800" cy="225029"/>
          </a:xfrm>
          <a:prstGeom prst="rect">
            <a:avLst/>
          </a:prstGeom>
          <a:noFill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462915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87CA3E1B-73DB-4C3F-9138-7BD624520A41}" type="slidenum">
              <a:rPr lang="en-US" sz="1600"/>
              <a:pPr algn="l">
                <a:spcBef>
                  <a:spcPct val="50000"/>
                </a:spcBef>
              </a:pPr>
              <a:t>‹#›</a:t>
            </a:fld>
            <a:endParaRPr lang="en-US" sz="16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05978"/>
            <a:ext cx="7467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8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9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204ACA-E2B5-41DF-A93E-369FEE2672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14300"/>
            <a:ext cx="7467600" cy="42267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828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bact.wisc.edu/Microtextbook/images/book_4/chapter_15/15-25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18195" y="-164554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252520" cy="3413180"/>
          </a:xfrm>
          <a:prstGeom prst="rect">
            <a:avLst/>
          </a:prstGeom>
        </p:spPr>
      </p:pic>
      <p:pic>
        <p:nvPicPr>
          <p:cNvPr id="6156" name="Picture 12" descr="Logo color transparent bkgrd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102" y="4291418"/>
            <a:ext cx="1198245" cy="32385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75656" y="3283792"/>
            <a:ext cx="7391400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fr-FR" sz="2800" b="1" dirty="0" smtClean="0"/>
              <a:t>Посттрансфузионные реакции</a:t>
            </a:r>
            <a:endParaRPr lang="ru-RU" altLang="fr-FR" sz="2800" b="1" dirty="0" smtClean="0"/>
          </a:p>
          <a:p>
            <a:pPr algn="r" eaLnBrk="1" hangingPunct="1">
              <a:spcBef>
                <a:spcPct val="50000"/>
              </a:spcBef>
              <a:buNone/>
            </a:pPr>
            <a:r>
              <a:rPr lang="en-US" altLang="fr-FR" sz="1800" b="1" dirty="0">
                <a:solidFill>
                  <a:srgbClr val="00B050"/>
                </a:solidFill>
              </a:rPr>
              <a:t>In </a:t>
            </a:r>
            <a:r>
              <a:rPr lang="en-US" altLang="fr-FR" sz="1800" b="1" dirty="0" smtClean="0">
                <a:solidFill>
                  <a:srgbClr val="00B050"/>
                </a:solidFill>
              </a:rPr>
              <a:t>vivo</a:t>
            </a:r>
            <a:r>
              <a:rPr lang="ru-RU" altLang="fr-FR" sz="1800" b="1" dirty="0">
                <a:solidFill>
                  <a:srgbClr val="00B050"/>
                </a:solidFill>
              </a:rPr>
              <a:t> </a:t>
            </a:r>
            <a:r>
              <a:rPr lang="ru-RU" altLang="fr-FR" sz="1800" b="1" dirty="0" smtClean="0">
                <a:solidFill>
                  <a:srgbClr val="00B050"/>
                </a:solidFill>
              </a:rPr>
              <a:t>реак</a:t>
            </a:r>
            <a:r>
              <a:rPr lang="ru-RU" altLang="fr-FR" sz="1800" b="1" dirty="0">
                <a:solidFill>
                  <a:srgbClr val="00B050"/>
                </a:solidFill>
              </a:rPr>
              <a:t>ц</a:t>
            </a:r>
            <a:r>
              <a:rPr lang="ru-RU" altLang="fr-FR" sz="1800" b="1" dirty="0" smtClean="0">
                <a:solidFill>
                  <a:srgbClr val="00B050"/>
                </a:solidFill>
              </a:rPr>
              <a:t>ии </a:t>
            </a:r>
            <a:r>
              <a:rPr lang="en-US" altLang="fr-FR" sz="1800" b="1" dirty="0" smtClean="0">
                <a:solidFill>
                  <a:srgbClr val="00B050"/>
                </a:solidFill>
              </a:rPr>
              <a:t>vs </a:t>
            </a:r>
            <a:r>
              <a:rPr lang="en-US" altLang="fr-FR" sz="1800" b="1" dirty="0">
                <a:solidFill>
                  <a:srgbClr val="00B050"/>
                </a:solidFill>
              </a:rPr>
              <a:t>in vitro </a:t>
            </a:r>
            <a:r>
              <a:rPr lang="ru-RU" altLang="fr-FR" sz="1800" b="1" dirty="0" smtClean="0">
                <a:solidFill>
                  <a:srgbClr val="00B050"/>
                </a:solidFill>
              </a:rPr>
              <a:t>реакции</a:t>
            </a:r>
            <a:endParaRPr lang="en-US" altLang="fr-FR" sz="1800" b="1" dirty="0">
              <a:solidFill>
                <a:srgbClr val="00B050"/>
              </a:solidFill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fr-FR" sz="2800" b="1" dirty="0" smtClean="0"/>
              <a:t>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fr-FR" sz="2800" b="1" dirty="0" smtClean="0"/>
          </a:p>
        </p:txBody>
      </p:sp>
      <p:sp>
        <p:nvSpPr>
          <p:cNvPr id="2" name="Rechteck 1"/>
          <p:cNvSpPr/>
          <p:nvPr/>
        </p:nvSpPr>
        <p:spPr>
          <a:xfrm>
            <a:off x="3427776" y="4486349"/>
            <a:ext cx="529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200" noProof="1" smtClean="0">
                <a:solidFill>
                  <a:srgbClr val="00B050"/>
                </a:solidFill>
              </a:rPr>
              <a:t>Paul Aerts</a:t>
            </a:r>
            <a:br>
              <a:rPr lang="en-US" altLang="fr-FR" sz="1200" noProof="1" smtClean="0">
                <a:solidFill>
                  <a:srgbClr val="00B050"/>
                </a:solidFill>
              </a:rPr>
            </a:br>
            <a:r>
              <a:rPr lang="en-US" altLang="fr-FR" sz="1200" noProof="1" smtClean="0">
                <a:solidFill>
                  <a:srgbClr val="00B050"/>
                </a:solidFill>
              </a:rPr>
              <a:t>October 2019</a:t>
            </a:r>
            <a:endParaRPr lang="en-US" altLang="fr-FR" sz="1200" noProof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538408" y="114301"/>
            <a:ext cx="7467600" cy="4226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Каскад комплимента </a:t>
            </a:r>
            <a:r>
              <a:rPr lang="en-US" sz="2400" b="1" dirty="0" smtClean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простой</a:t>
            </a:r>
            <a:r>
              <a:rPr lang="en-US" sz="2400" b="1" dirty="0" smtClean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Helvetica Neue" charset="0"/>
              <a:ea typeface="ＭＳ Ｐゴシック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91346">
            <a:off x="2842816" y="1619008"/>
            <a:ext cx="1288256" cy="61484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0000"/>
                </a:solidFill>
                <a:latin typeface="Arial" pitchFamily="-65" charset="0"/>
              </a:rPr>
              <a:t>C1 C2 C4</a:t>
            </a:r>
          </a:p>
        </p:txBody>
      </p:sp>
      <p:sp>
        <p:nvSpPr>
          <p:cNvPr id="6" name="Right Arrow 5"/>
          <p:cNvSpPr/>
          <p:nvPr/>
        </p:nvSpPr>
        <p:spPr bwMode="auto">
          <a:xfrm rot="6485881">
            <a:off x="4098331" y="1620793"/>
            <a:ext cx="1287065" cy="61484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0000"/>
                </a:solidFill>
                <a:latin typeface="Arial" pitchFamily="-65" charset="0"/>
              </a:rPr>
              <a:t>B  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16013" y="1545431"/>
            <a:ext cx="1943100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25" tIns="38963" rIns="77925" bIns="38963"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latin typeface="Arial" pitchFamily="-65" charset="0"/>
              </a:rPr>
              <a:t>Классический путь</a:t>
            </a:r>
            <a:endParaRPr lang="en-US" dirty="0">
              <a:solidFill>
                <a:srgbClr val="FFFF00"/>
              </a:solidFill>
              <a:latin typeface="Arial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19700" y="1545431"/>
            <a:ext cx="1944688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7925" tIns="38963" rIns="77925" bIns="38963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-65" charset="0"/>
              </a:rPr>
              <a:t>Альтернативный путь</a:t>
            </a:r>
            <a:endParaRPr lang="en-US" dirty="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5288" y="735806"/>
            <a:ext cx="1944687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25" tIns="38963" rIns="77925" bIns="38963"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latin typeface="Arial" pitchFamily="-65" charset="0"/>
              </a:rPr>
              <a:t>Связывание антител</a:t>
            </a:r>
            <a:endParaRPr lang="en-US" dirty="0">
              <a:solidFill>
                <a:srgbClr val="FFFF00"/>
              </a:solidFill>
              <a:latin typeface="Arial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00789" y="735806"/>
            <a:ext cx="2303462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7925" tIns="38963" rIns="77925" bIns="38963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-65" charset="0"/>
              </a:rPr>
              <a:t>Микробные полисахариды</a:t>
            </a:r>
            <a:endParaRPr lang="en-US" dirty="0">
              <a:solidFill>
                <a:schemeClr val="tx1"/>
              </a:solidFill>
              <a:latin typeface="Arial" pitchFamily="-65" charset="0"/>
            </a:endParaRPr>
          </a:p>
        </p:txBody>
      </p:sp>
      <p:cxnSp>
        <p:nvCxnSpPr>
          <p:cNvPr id="12" name="Curved Connector 11"/>
          <p:cNvCxnSpPr>
            <a:stCxn id="10" idx="1"/>
            <a:endCxn id="6" idx="1"/>
          </p:cNvCxnSpPr>
          <p:nvPr/>
        </p:nvCxnSpPr>
        <p:spPr bwMode="auto">
          <a:xfrm rot="10800000" flipV="1">
            <a:off x="4941773" y="1059656"/>
            <a:ext cx="1359016" cy="256866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9" idx="3"/>
            <a:endCxn id="5" idx="1"/>
          </p:cNvCxnSpPr>
          <p:nvPr/>
        </p:nvCxnSpPr>
        <p:spPr bwMode="auto">
          <a:xfrm>
            <a:off x="2339975" y="1059656"/>
            <a:ext cx="925141" cy="262050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2754314" y="2680097"/>
            <a:ext cx="2771775" cy="3238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925" tIns="38963" rIns="77925" bIns="38963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-65" charset="0"/>
              </a:rPr>
              <a:t>Расщепление </a:t>
            </a:r>
            <a:r>
              <a:rPr lang="en-US" dirty="0" smtClean="0">
                <a:solidFill>
                  <a:schemeClr val="tx1"/>
                </a:solidFill>
                <a:latin typeface="Arial" pitchFamily="-65" charset="0"/>
              </a:rPr>
              <a:t>C3</a:t>
            </a:r>
            <a:endParaRPr lang="en-US" dirty="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3433357" y="3250548"/>
            <a:ext cx="1413689" cy="73366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77925" tIns="38963" rIns="77925" bIns="38963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pitchFamily="-65" charset="0"/>
              </a:rPr>
              <a:t>C5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pitchFamily="-65" charset="0"/>
              </a:rPr>
              <a:t>C6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pitchFamily="-65" charset="0"/>
              </a:rPr>
              <a:t>C7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pitchFamily="-65" charset="0"/>
              </a:rPr>
              <a:t>C8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pitchFamily="-65" charset="0"/>
              </a:rPr>
              <a:t>C9</a:t>
            </a:r>
          </a:p>
        </p:txBody>
      </p:sp>
      <p:sp>
        <p:nvSpPr>
          <p:cNvPr id="25" name="Bent Arrow 24"/>
          <p:cNvSpPr/>
          <p:nvPr/>
        </p:nvSpPr>
        <p:spPr bwMode="auto">
          <a:xfrm rot="10800000">
            <a:off x="2195514" y="3112294"/>
            <a:ext cx="936625" cy="863204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925" tIns="38963" rIns="77925" bIns="3896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26" name="Bent Arrow 25"/>
          <p:cNvSpPr/>
          <p:nvPr/>
        </p:nvSpPr>
        <p:spPr bwMode="auto">
          <a:xfrm rot="10800000" flipH="1">
            <a:off x="5219701" y="3112294"/>
            <a:ext cx="936625" cy="863204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925" tIns="38963" rIns="77925" bIns="3896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305908" y="4220179"/>
            <a:ext cx="1854125" cy="11448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lIns="77925" tIns="38963" rIns="77925" bIns="38963">
            <a:normAutofit fontScale="92500" lnSpcReduction="10000"/>
          </a:bodyPr>
          <a:lstStyle/>
          <a:p>
            <a:pPr algn="ctr">
              <a:defRPr/>
            </a:pPr>
            <a:endParaRPr lang="ru-RU" dirty="0" smtClean="0">
              <a:latin typeface="Arial" pitchFamily="-65" charset="0"/>
            </a:endParaRPr>
          </a:p>
          <a:p>
            <a:pPr algn="ctr">
              <a:defRPr/>
            </a:pPr>
            <a:r>
              <a:rPr lang="ru-RU" dirty="0" smtClean="0">
                <a:latin typeface="Arial" pitchFamily="-65" charset="0"/>
              </a:rPr>
              <a:t>Клеточный лизис</a:t>
            </a:r>
            <a:endParaRPr lang="en-US" dirty="0">
              <a:latin typeface="Arial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9389" y="3531394"/>
            <a:ext cx="1944687" cy="7928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7925" tIns="38963" rIns="77925" bIns="38963">
            <a:normAutofit fontScale="77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-65" charset="0"/>
              </a:rPr>
              <a:t>Микробы покрываются оболочкой</a:t>
            </a:r>
            <a:r>
              <a:rPr lang="en-US" dirty="0" smtClean="0">
                <a:solidFill>
                  <a:schemeClr val="tx1"/>
                </a:solidFill>
                <a:latin typeface="Arial" pitchFamily="-65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itchFamily="-65" charset="0"/>
              </a:rPr>
              <a:t>индукция фагоцитоза</a:t>
            </a:r>
            <a:endParaRPr lang="en-US" dirty="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227764" y="3531394"/>
            <a:ext cx="1944687" cy="5393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7925" tIns="38963" rIns="77925" bIns="38963">
            <a:normAutofit fontScale="62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-65" charset="0"/>
              </a:rPr>
              <a:t>Захват воспалительных клетоек</a:t>
            </a:r>
            <a:endParaRPr lang="en-US" dirty="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5635555" y="2409824"/>
            <a:ext cx="3508446" cy="112156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>
            <a:noAutofit/>
          </a:bodyPr>
          <a:lstStyle/>
          <a:p>
            <a:pPr algn="l">
              <a:lnSpc>
                <a:spcPct val="170000"/>
              </a:lnSpc>
              <a:defRPr/>
            </a:pPr>
            <a:r>
              <a:rPr lang="ru-RU" sz="900" dirty="0">
                <a:solidFill>
                  <a:srgbClr val="020202"/>
                </a:solidFill>
                <a:latin typeface="Arial" pitchFamily="-65" charset="0"/>
              </a:rPr>
              <a:t>Каскад часто останавливается тут </a:t>
            </a:r>
            <a:r>
              <a:rPr lang="en-US" sz="900" dirty="0">
                <a:solidFill>
                  <a:srgbClr val="020202"/>
                </a:solidFill>
                <a:latin typeface="Arial" pitchFamily="-65" charset="0"/>
                <a:sym typeface="Wingdings"/>
              </a:rPr>
              <a:t> iC3b, C3d…</a:t>
            </a:r>
            <a:br>
              <a:rPr lang="en-US" sz="900" dirty="0">
                <a:solidFill>
                  <a:srgbClr val="020202"/>
                </a:solidFill>
                <a:latin typeface="Arial" pitchFamily="-65" charset="0"/>
                <a:sym typeface="Wingdings"/>
              </a:rPr>
            </a:br>
            <a:r>
              <a:rPr lang="ru-RU" sz="900" dirty="0">
                <a:solidFill>
                  <a:srgbClr val="020202"/>
                </a:solidFill>
                <a:latin typeface="Arial" pitchFamily="-65" charset="0"/>
                <a:sym typeface="Wingdings"/>
              </a:rPr>
              <a:t>Отдельная тема</a:t>
            </a:r>
            <a:endParaRPr lang="en-US" sz="900" dirty="0">
              <a:solidFill>
                <a:srgbClr val="020202"/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073662" cy="422672"/>
          </a:xfrm>
        </p:spPr>
        <p:txBody>
          <a:bodyPr/>
          <a:lstStyle/>
          <a:p>
            <a:r>
              <a:rPr lang="ru-RU" sz="2400" dirty="0">
                <a:latin typeface="Helvetica Neue" charset="0"/>
                <a:ea typeface="ＭＳ Ｐゴシック" charset="0"/>
              </a:rPr>
              <a:t>Гемолитические трансфузионные реакции </a:t>
            </a:r>
            <a:r>
              <a:rPr lang="en-GB" sz="2400" dirty="0" smtClean="0">
                <a:latin typeface="Helvetica Neue" charset="0"/>
                <a:ea typeface="ＭＳ Ｐゴシック" charset="0"/>
              </a:rPr>
              <a:t>(</a:t>
            </a:r>
            <a:r>
              <a:rPr lang="en-GB" sz="2400" dirty="0">
                <a:latin typeface="Helvetica Neue" charset="0"/>
                <a:ea typeface="ＭＳ Ｐゴシック" charset="0"/>
              </a:rPr>
              <a:t>2)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36331" y="800100"/>
            <a:ext cx="7924800" cy="360045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Helvetica Neue" charset="0"/>
                <a:ea typeface="ＭＳ Ｐゴシック" charset="0"/>
              </a:rPr>
              <a:t>Острый гемолиз</a:t>
            </a:r>
            <a:endParaRPr lang="en-GB" b="1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b="1" dirty="0" smtClean="0">
                <a:latin typeface="Helvetica Neue Black Condensed" charset="0"/>
                <a:ea typeface="ＭＳ Ｐゴシック" charset="0"/>
                <a:cs typeface="Helvetica Neue Black Condensed" charset="0"/>
              </a:rPr>
              <a:t>Внесосудистый</a:t>
            </a:r>
            <a:endParaRPr lang="en-GB" b="1" dirty="0">
              <a:latin typeface="Helvetica Neue Black Condensed" charset="0"/>
              <a:ea typeface="ＭＳ Ｐゴシック" charset="0"/>
              <a:cs typeface="Helvetica Neue Black Condensed" charset="0"/>
            </a:endParaRPr>
          </a:p>
          <a:p>
            <a:pPr lvl="2"/>
            <a:r>
              <a:rPr lang="ru-RU" dirty="0" smtClean="0">
                <a:latin typeface="Helvetica Neue" charset="0"/>
                <a:ea typeface="ＭＳ Ｐゴシック" charset="0"/>
              </a:rPr>
              <a:t>Не активирующие комплемент антитела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/>
            <a:r>
              <a:rPr lang="ru-RU" dirty="0" smtClean="0">
                <a:latin typeface="Helvetica Neue" charset="0"/>
                <a:ea typeface="ＭＳ Ｐゴシック" charset="0"/>
              </a:rPr>
              <a:t>Или активирование комплемента останавливается на уровне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</a:rPr>
              <a:t>C3b </a:t>
            </a:r>
            <a:endParaRPr lang="ru-RU" dirty="0" smtClean="0">
              <a:latin typeface="Helvetica Neue" charset="0"/>
              <a:ea typeface="ＭＳ Ｐゴシック" charset="0"/>
            </a:endParaRPr>
          </a:p>
          <a:p>
            <a:pPr lvl="2"/>
            <a:r>
              <a:rPr lang="en-GB" dirty="0" smtClean="0">
                <a:latin typeface="Helvetica Neue" charset="0"/>
                <a:ea typeface="ＭＳ Ｐゴシック" charset="0"/>
              </a:rPr>
              <a:t>IgG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покрытые эритроциты</a:t>
            </a:r>
            <a:r>
              <a:rPr lang="en-GB" dirty="0" smtClean="0">
                <a:latin typeface="Helvetica Neue" charset="0"/>
                <a:ea typeface="ＭＳ Ｐゴシック" charset="0"/>
              </a:rPr>
              <a:t>, </a:t>
            </a:r>
            <a:r>
              <a:rPr lang="en-GB" dirty="0">
                <a:latin typeface="Helvetica Neue" charset="0"/>
                <a:ea typeface="ＭＳ Ｐゴシック" charset="0"/>
              </a:rPr>
              <a:t>C3b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покрытые эритроциты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3"/>
            <a:r>
              <a:rPr lang="ru-RU" dirty="0" smtClean="0">
                <a:latin typeface="Helvetica Neue" charset="0"/>
                <a:ea typeface="ＭＳ Ｐゴシック" charset="0"/>
              </a:rPr>
              <a:t>удалены макрофагами из кровообращения в печени и селезенке</a:t>
            </a:r>
            <a:r>
              <a:rPr lang="en-GB" dirty="0">
                <a:latin typeface="Helvetica Neue" charset="0"/>
                <a:ea typeface="ＭＳ Ｐゴシック" charset="0"/>
              </a:rPr>
              <a:t/>
            </a:r>
            <a:br>
              <a:rPr lang="en-GB" dirty="0">
                <a:latin typeface="Helvetica Neue" charset="0"/>
                <a:ea typeface="ＭＳ Ｐゴシック" charset="0"/>
              </a:rPr>
            </a:br>
            <a:r>
              <a:rPr lang="en-GB" dirty="0" smtClean="0">
                <a:latin typeface="Helvetica Neue" charset="0"/>
                <a:ea typeface="ＭＳ Ｐゴシック" charset="0"/>
              </a:rPr>
              <a:t>(Fc-</a:t>
            </a:r>
            <a:r>
              <a:rPr lang="ru-RU" dirty="0" smtClean="0">
                <a:latin typeface="Helvetica Neue" charset="0"/>
                <a:ea typeface="ＭＳ Ｐゴシック" charset="0"/>
              </a:rPr>
              <a:t>рецепторы</a:t>
            </a:r>
            <a:r>
              <a:rPr lang="en-GB" dirty="0" smtClean="0">
                <a:latin typeface="Helvetica Neue" charset="0"/>
                <a:ea typeface="ＭＳ Ｐゴシック" charset="0"/>
              </a:rPr>
              <a:t>,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рецепторы комплимента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CR</a:t>
            </a:r>
            <a:r>
              <a:rPr lang="en-GB" dirty="0">
                <a:latin typeface="Helvetica Neue" charset="0"/>
                <a:ea typeface="ＭＳ Ｐゴシック" charset="0"/>
              </a:rPr>
              <a:t>)</a:t>
            </a:r>
          </a:p>
          <a:p>
            <a:pPr lvl="3"/>
            <a:r>
              <a:rPr lang="ru-RU" dirty="0" smtClean="0">
                <a:latin typeface="Helvetica Neue" charset="0"/>
                <a:ea typeface="ＭＳ Ｐゴシック" charset="0"/>
              </a:rPr>
              <a:t>Более медленное разрушение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3"/>
            <a:r>
              <a:rPr lang="ru-RU" dirty="0">
                <a:latin typeface="Helvetica Neue" charset="0"/>
                <a:ea typeface="ＭＳ Ｐゴシック" charset="0"/>
              </a:rPr>
              <a:t>Симптомы обычно менее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выражены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лихорадка и озноб</a:t>
            </a:r>
            <a:r>
              <a:rPr lang="en-GB" dirty="0" smtClean="0">
                <a:latin typeface="Helvetica Neue" charset="0"/>
                <a:ea typeface="ＭＳ Ｐゴシック" charset="0"/>
              </a:rPr>
              <a:t>)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/>
            <a:r>
              <a:rPr lang="ru-RU" dirty="0" smtClean="0">
                <a:latin typeface="Helvetica Neue" charset="0"/>
                <a:ea typeface="ＭＳ Ｐゴシック" charset="0"/>
              </a:rPr>
              <a:t>Вовлечены антитела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3"/>
            <a:r>
              <a:rPr lang="en-GB" dirty="0">
                <a:latin typeface="Helvetica Neue" charset="0"/>
                <a:ea typeface="ＭＳ Ｐゴシック" charset="0"/>
              </a:rPr>
              <a:t>ABO, Duffy, Kidd  </a:t>
            </a:r>
          </a:p>
        </p:txBody>
      </p:sp>
    </p:spTree>
    <p:extLst>
      <p:ext uri="{BB962C8B-B14F-4D97-AF65-F5344CB8AC3E}">
        <p14:creationId xmlns:p14="http://schemas.microsoft.com/office/powerpoint/2010/main" val="11660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40677" y="114300"/>
            <a:ext cx="9003323" cy="422672"/>
          </a:xfrm>
        </p:spPr>
        <p:txBody>
          <a:bodyPr/>
          <a:lstStyle/>
          <a:p>
            <a:r>
              <a:rPr lang="ru-RU" sz="2400" dirty="0" smtClean="0">
                <a:latin typeface="Helvetica Neue" charset="0"/>
                <a:ea typeface="ＭＳ Ｐゴシック" charset="0"/>
              </a:rPr>
              <a:t>Гемолитические трансфузионные реакции</a:t>
            </a:r>
            <a:r>
              <a:rPr lang="en-GB" sz="2400" dirty="0" smtClean="0">
                <a:latin typeface="Helvetica Neue" charset="0"/>
                <a:ea typeface="ＭＳ Ｐゴシック" charset="0"/>
              </a:rPr>
              <a:t>(3</a:t>
            </a:r>
            <a:r>
              <a:rPr lang="en-GB" sz="2400" dirty="0">
                <a:latin typeface="Helvetica Neue" charset="0"/>
                <a:ea typeface="ＭＳ Ｐゴシック" charset="0"/>
              </a:rPr>
              <a:t>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62708" y="857250"/>
            <a:ext cx="8478837" cy="360045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Helvetica Neue" charset="0"/>
                <a:ea typeface="ＭＳ Ｐゴシック" charset="0"/>
              </a:rPr>
              <a:t>Отложенные</a:t>
            </a:r>
            <a:r>
              <a:rPr lang="en-GB" b="1" dirty="0" smtClean="0">
                <a:latin typeface="Helvetica Neue" charset="0"/>
                <a:ea typeface="ＭＳ Ｐゴシック" charset="0"/>
              </a:rPr>
              <a:t> </a:t>
            </a:r>
            <a:r>
              <a:rPr lang="ru-RU" b="1" dirty="0" smtClean="0">
                <a:latin typeface="Helvetica Neue" charset="0"/>
                <a:ea typeface="ＭＳ Ｐゴシック" charset="0"/>
              </a:rPr>
              <a:t>гемолитические трансфузионные реакции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ОГТР</a:t>
            </a:r>
            <a:r>
              <a:rPr lang="en-GB" dirty="0" smtClean="0">
                <a:latin typeface="Helvetica Neue" charset="0"/>
                <a:ea typeface="ＭＳ Ｐゴシック" charset="0"/>
              </a:rPr>
              <a:t>)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en-GB" dirty="0">
                <a:latin typeface="Helvetica Neue" charset="0"/>
                <a:ea typeface="ＭＳ Ｐゴシック" charset="0"/>
              </a:rPr>
              <a:t>&gt; 24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ч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до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14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дней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после трансфузии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Обычно в промежутке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4-10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дней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Антитела в низких концентрациях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Иногда антитела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=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недетектируемые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/>
            <a:r>
              <a:rPr lang="ru-RU" dirty="0">
                <a:latin typeface="Helvetica Neue" charset="0"/>
                <a:ea typeface="ＭＳ Ｐゴシック" charset="0"/>
              </a:rPr>
              <a:t>с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ложно предотвратить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/>
            <a:r>
              <a:rPr lang="ru-RU" dirty="0" smtClean="0">
                <a:latin typeface="Helvetica Neue" charset="0"/>
                <a:ea typeface="ＭＳ Ｐゴシック" charset="0"/>
              </a:rPr>
              <a:t>важность хороших исторических данных</a:t>
            </a:r>
            <a:r>
              <a:rPr lang="en-GB" dirty="0">
                <a:latin typeface="Helvetica Neue" charset="0"/>
                <a:ea typeface="ＭＳ Ｐゴシック" charset="0"/>
              </a:rPr>
              <a:t/>
            </a:r>
            <a:br>
              <a:rPr lang="en-GB" dirty="0">
                <a:latin typeface="Helvetica Neue" charset="0"/>
                <a:ea typeface="ＭＳ Ｐゴシック" charset="0"/>
              </a:rPr>
            </a:br>
            <a:r>
              <a:rPr lang="en-GB" dirty="0" smtClean="0">
                <a:latin typeface="Helvetica Neue" charset="0"/>
                <a:ea typeface="ＭＳ Ｐゴシック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например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TRIX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национальная база данных в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NL</a:t>
            </a:r>
            <a:r>
              <a:rPr lang="en-GB" dirty="0">
                <a:latin typeface="Helvetica Neue" charset="0"/>
                <a:ea typeface="ＭＳ Ｐゴシック" charset="0"/>
              </a:rPr>
              <a:t>)</a:t>
            </a: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Вторичный имунный ответ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Обычно менее тяжелые</a:t>
            </a:r>
            <a:r>
              <a:rPr lang="en-GB" dirty="0" smtClean="0">
                <a:latin typeface="Helvetica Neue" charset="0"/>
                <a:ea typeface="ＭＳ Ｐゴシック" charset="0"/>
              </a:rPr>
              <a:t>,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иногда начинаются как легкие, затем превращаясь в серьезные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Обычно ассоциированы с антителами</a:t>
            </a:r>
            <a:r>
              <a:rPr lang="en-GB" dirty="0" smtClean="0">
                <a:latin typeface="Helvetica Neue" charset="0"/>
                <a:ea typeface="ＭＳ Ｐゴシック" charset="0"/>
              </a:rPr>
              <a:t>: </a:t>
            </a:r>
            <a:r>
              <a:rPr lang="en-GB" dirty="0">
                <a:latin typeface="Helvetica Neue" charset="0"/>
                <a:ea typeface="ＭＳ Ｐゴシック" charset="0"/>
              </a:rPr>
              <a:t>Rh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и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</a:rPr>
              <a:t>Kidd  </a:t>
            </a:r>
          </a:p>
        </p:txBody>
      </p:sp>
    </p:spTree>
    <p:extLst>
      <p:ext uri="{BB962C8B-B14F-4D97-AF65-F5344CB8AC3E}">
        <p14:creationId xmlns:p14="http://schemas.microsoft.com/office/powerpoint/2010/main" val="4140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03385" y="171451"/>
            <a:ext cx="9144000" cy="345281"/>
          </a:xfrm>
        </p:spPr>
        <p:txBody>
          <a:bodyPr/>
          <a:lstStyle/>
          <a:p>
            <a:r>
              <a:rPr lang="ru-RU" sz="2400" dirty="0">
                <a:latin typeface="Helvetica Neue" charset="0"/>
                <a:ea typeface="ＭＳ Ｐゴシック" charset="0"/>
              </a:rPr>
              <a:t>Негемолитические</a:t>
            </a:r>
            <a:r>
              <a:rPr lang="en-GB" sz="2400" dirty="0">
                <a:latin typeface="Helvetica Neue" charset="0"/>
                <a:ea typeface="ＭＳ Ｐゴシック" charset="0"/>
              </a:rPr>
              <a:t> </a:t>
            </a:r>
            <a:r>
              <a:rPr lang="ru-RU" sz="2400" dirty="0">
                <a:latin typeface="Helvetica Neue" charset="0"/>
                <a:ea typeface="ＭＳ Ｐゴシック" charset="0"/>
              </a:rPr>
              <a:t>Трансфузионные</a:t>
            </a:r>
            <a:r>
              <a:rPr lang="en-GB" sz="2400" dirty="0">
                <a:latin typeface="Helvetica Neue" charset="0"/>
                <a:ea typeface="ＭＳ Ｐゴシック" charset="0"/>
              </a:rPr>
              <a:t> </a:t>
            </a:r>
            <a:r>
              <a:rPr lang="ru-RU" sz="2400" dirty="0">
                <a:latin typeface="Helvetica Neue" charset="0"/>
                <a:ea typeface="ＭＳ Ｐゴシック" charset="0"/>
              </a:rPr>
              <a:t> Реакции</a:t>
            </a:r>
            <a:r>
              <a:rPr lang="en-GB" sz="2400" dirty="0">
                <a:latin typeface="Helvetica Neue" charset="0"/>
                <a:ea typeface="ＭＳ Ｐゴシック" charset="0"/>
              </a:rPr>
              <a:t>(1)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80292" y="857250"/>
            <a:ext cx="7924800" cy="36004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Helvetica Neue" charset="0"/>
                <a:ea typeface="ＭＳ Ｐゴシック" charset="0"/>
              </a:rPr>
              <a:t>Фебрильные негемолитические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en-GB" dirty="0">
                <a:latin typeface="Helvetica Neue" charset="0"/>
                <a:ea typeface="ＭＳ Ｐゴシック" charset="0"/>
              </a:rPr>
              <a:t>HLA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антитела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r>
              <a:rPr lang="ru-RU" dirty="0" smtClean="0">
                <a:latin typeface="Helvetica Neue" charset="0"/>
                <a:ea typeface="ＭＳ Ｐゴシック" charset="0"/>
              </a:rPr>
              <a:t>Посттрансфузионная пурпура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тромбоцитарные антитела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Аллергические реакции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IgE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антитела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Анафилаксия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анти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-IgA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у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IgA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дефицитных пациентов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Очень тяжелые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пациента, буквально, вытряхивает из постели </a:t>
            </a: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Часто летальны, когда соответствующее лечение не было проведено срочно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TRALI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повреждение легких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? HLA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антитела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)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«Трансплантант против хозяина»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заболевания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(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донор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T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лимфоцитов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)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Серьезные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пациент обычно умирает в течении недели</a:t>
            </a:r>
            <a:endParaRPr lang="en-GB" dirty="0">
              <a:latin typeface="Helvetica Neue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93896" y="0"/>
            <a:ext cx="4428492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907215" cy="422672"/>
          </a:xfrm>
        </p:spPr>
        <p:txBody>
          <a:bodyPr/>
          <a:lstStyle/>
          <a:p>
            <a:r>
              <a:rPr lang="ru-RU" sz="2400" dirty="0" smtClean="0">
                <a:latin typeface="Helvetica Neue" charset="0"/>
                <a:ea typeface="ＭＳ Ｐゴシック" charset="0"/>
              </a:rPr>
              <a:t>Неиммунные трансфузионные реакции</a:t>
            </a:r>
            <a:endParaRPr lang="en-GB" sz="24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62708" y="857250"/>
            <a:ext cx="8478837" cy="36004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Helvetica Neue" charset="0"/>
                <a:ea typeface="ＭＳ Ｐゴシック" charset="0"/>
              </a:rPr>
              <a:t>Антитела не вовлечены</a:t>
            </a:r>
            <a:endParaRPr lang="en-GB" dirty="0" smtClean="0">
              <a:solidFill>
                <a:srgbClr val="FF0000"/>
              </a:solidFill>
              <a:latin typeface="Helvetica Neue" charset="0"/>
              <a:ea typeface="ＭＳ Ｐゴシック" charset="0"/>
            </a:endParaRPr>
          </a:p>
          <a:p>
            <a:pPr>
              <a:defRPr/>
            </a:pPr>
            <a:r>
              <a:rPr lang="ru-RU" dirty="0" smtClean="0">
                <a:latin typeface="Helvetica Neue" charset="0"/>
                <a:ea typeface="ＭＳ Ｐゴシック" charset="0"/>
              </a:rPr>
              <a:t>Гипотермия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(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перелита холодная кровь</a:t>
            </a:r>
            <a:r>
              <a:rPr lang="en-GB" dirty="0" smtClean="0">
                <a:latin typeface="Helvetica Neue" charset="0"/>
                <a:ea typeface="ＭＳ Ｐゴシック" charset="0"/>
              </a:rPr>
              <a:t>)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>
              <a:defRPr/>
            </a:pPr>
            <a:r>
              <a:rPr lang="ru-RU" dirty="0" smtClean="0">
                <a:latin typeface="Helvetica Neue" charset="0"/>
                <a:ea typeface="ＭＳ Ｐゴシック" charset="0"/>
              </a:rPr>
              <a:t>Циркуляторная перегрузка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</a:rPr>
              <a:t>слишком много крови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проблемы с сердцем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>
              <a:defRPr/>
            </a:pPr>
            <a:r>
              <a:rPr lang="ru-RU" dirty="0" smtClean="0">
                <a:latin typeface="Helvetica Neue" charset="0"/>
                <a:ea typeface="ＭＳ Ｐゴシック" charset="0"/>
              </a:rPr>
              <a:t>Старая кровь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=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высокие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</a:rPr>
              <a:t>K</a:t>
            </a:r>
            <a:r>
              <a:rPr lang="en-GB" baseline="30000" dirty="0">
                <a:latin typeface="Helvetica Neue" charset="0"/>
                <a:ea typeface="ＭＳ Ｐゴシック" charset="0"/>
              </a:rPr>
              <a:t>+</a:t>
            </a:r>
            <a:r>
              <a:rPr lang="en-GB" dirty="0">
                <a:latin typeface="Helvetica Neue" charset="0"/>
                <a:ea typeface="ＭＳ Ｐゴシック" charset="0"/>
              </a:rPr>
              <a:t>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концентрации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проблемы с сердцем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>
              <a:defRPr/>
            </a:pP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Цитрат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(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антикоагулянт использовался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)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проблемы с сердцем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>
              <a:defRPr/>
            </a:pP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Перенесенные при переливании инфекции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1">
              <a:defRPr/>
            </a:pP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HIV, 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HepB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en-GB" dirty="0" err="1" smtClean="0">
                <a:latin typeface="Helvetica Neue" charset="0"/>
                <a:ea typeface="ＭＳ Ｐゴシック" charset="0"/>
                <a:sym typeface="Wingdings" charset="0"/>
              </a:rPr>
              <a:t>HepC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ru-RU" dirty="0">
                <a:latin typeface="Helvetica Neue" charset="0"/>
                <a:ea typeface="ＭＳ Ｐゴシック" charset="0"/>
                <a:sym typeface="Wingdings" charset="0"/>
              </a:rPr>
              <a:t>Т-лимфотропный вирус человека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ru-RU" dirty="0">
                <a:latin typeface="Helvetica Neue" charset="0"/>
                <a:ea typeface="ＭＳ Ｐゴシック" charset="0"/>
                <a:sym typeface="Wingdings" charset="0"/>
              </a:rPr>
              <a:t>Крейтцфельда-Якоба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,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…..</a:t>
            </a:r>
          </a:p>
          <a:p>
            <a:pPr lvl="1">
              <a:defRPr/>
            </a:pP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Бактерии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(</a:t>
            </a:r>
            <a:r>
              <a:rPr lang="ru-RU" dirty="0">
                <a:latin typeface="Helvetica Neue" charset="0"/>
                <a:ea typeface="ＭＳ Ｐゴシック" charset="0"/>
                <a:sym typeface="Wingdings" charset="0"/>
              </a:rPr>
              <a:t>особенно препараты тромбоцитов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)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1">
              <a:defRPr/>
            </a:pPr>
            <a:endParaRPr lang="en-GB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ГТР</a:t>
            </a:r>
            <a:r>
              <a:rPr lang="de-CH" sz="2400" dirty="0" smtClean="0"/>
              <a:t> – </a:t>
            </a:r>
            <a:r>
              <a:rPr lang="ru-RU" sz="2400" dirty="0" smtClean="0"/>
              <a:t>определение</a:t>
            </a:r>
            <a:r>
              <a:rPr lang="de-CH" sz="2400" dirty="0" smtClean="0"/>
              <a:t> (</a:t>
            </a:r>
            <a:r>
              <a:rPr lang="ru-RU" sz="2400" dirty="0" smtClean="0"/>
              <a:t>из</a:t>
            </a:r>
            <a:r>
              <a:rPr lang="de-CH" sz="2400" dirty="0" smtClean="0"/>
              <a:t> SHOT)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987574"/>
            <a:ext cx="80047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0" kern="0" dirty="0" smtClean="0">
                <a:solidFill>
                  <a:schemeClr val="tx1"/>
                </a:solidFill>
              </a:rPr>
              <a:t>Определение:</a:t>
            </a:r>
          </a:p>
          <a:p>
            <a:r>
              <a:rPr lang="ru-RU" sz="1800" b="0" kern="0" dirty="0" smtClean="0">
                <a:solidFill>
                  <a:schemeClr val="tx1"/>
                </a:solidFill>
              </a:rPr>
              <a:t>Острая гемолитическая трансфузионная реакция </a:t>
            </a:r>
            <a:r>
              <a:rPr lang="en-US" sz="1800" b="0" kern="0" dirty="0" smtClean="0">
                <a:solidFill>
                  <a:schemeClr val="tx1"/>
                </a:solidFill>
              </a:rPr>
              <a:t>(</a:t>
            </a:r>
            <a:r>
              <a:rPr lang="ru-RU" sz="1800" b="0" kern="0" dirty="0" smtClean="0">
                <a:solidFill>
                  <a:schemeClr val="tx1"/>
                </a:solidFill>
              </a:rPr>
              <a:t>ОГТР</a:t>
            </a:r>
            <a:r>
              <a:rPr lang="en-US" sz="1800" b="0" kern="0" dirty="0" smtClean="0">
                <a:solidFill>
                  <a:schemeClr val="tx1"/>
                </a:solidFill>
              </a:rPr>
              <a:t>)</a:t>
            </a:r>
            <a:r>
              <a:rPr lang="ru-RU" sz="1800" b="0" kern="0" dirty="0">
                <a:solidFill>
                  <a:schemeClr val="tx1"/>
                </a:solidFill>
              </a:rPr>
              <a:t> </a:t>
            </a:r>
            <a:r>
              <a:rPr lang="ru-RU" sz="1800" b="0" kern="0" dirty="0" smtClean="0">
                <a:solidFill>
                  <a:schemeClr val="tx1"/>
                </a:solidFill>
              </a:rPr>
              <a:t>характеризуется:</a:t>
            </a:r>
            <a:r>
              <a:rPr lang="en-US" sz="1800" b="0" kern="0" dirty="0" smtClean="0">
                <a:solidFill>
                  <a:schemeClr val="tx1"/>
                </a:solidFill>
              </a:rPr>
              <a:t> </a:t>
            </a:r>
            <a:r>
              <a:rPr lang="ru-RU" sz="1800" b="0" kern="0" dirty="0" smtClean="0">
                <a:solidFill>
                  <a:schemeClr val="tx1"/>
                </a:solidFill>
              </a:rPr>
              <a:t>лихорадка, падение уровня гемоглобина, повышение биллирубина и лактат дегидрогеназы, положительный прямой антиглобулиновый тест. Об</a:t>
            </a:r>
            <a:r>
              <a:rPr lang="ru-RU" sz="1800" b="0" kern="0" dirty="0">
                <a:solidFill>
                  <a:schemeClr val="tx1"/>
                </a:solidFill>
              </a:rPr>
              <a:t>ы</a:t>
            </a:r>
            <a:r>
              <a:rPr lang="ru-RU" sz="1800" b="0" kern="0" dirty="0" smtClean="0">
                <a:solidFill>
                  <a:schemeClr val="tx1"/>
                </a:solidFill>
              </a:rPr>
              <a:t>чно проявляется в течении 24 часов после трансфузии.</a:t>
            </a:r>
            <a:r>
              <a:rPr lang="de-CH" sz="1800" kern="0" dirty="0" smtClean="0"/>
              <a:t>)</a:t>
            </a:r>
            <a:endParaRPr lang="ru-RU" sz="1800" kern="0" dirty="0" smtClean="0"/>
          </a:p>
          <a:p>
            <a:r>
              <a:rPr lang="ru-RU" sz="1800" b="0" kern="0" dirty="0" smtClean="0">
                <a:solidFill>
                  <a:schemeClr val="tx1"/>
                </a:solidFill>
              </a:rPr>
              <a:t>Отсроченная гемолитическая трансфузионная реакция проявляется более чем через 24 часа после трансфузии и проявляется в виде падения уровня гемоглобина, который невозможно увеличить, повышение билирубина и лактат дегидрогеназы и несовместимость, которая не проявлялась до трансфузии.</a:t>
            </a:r>
          </a:p>
          <a:p>
            <a:r>
              <a:rPr lang="ru-RU" sz="1800" b="0" kern="0" dirty="0" smtClean="0">
                <a:solidFill>
                  <a:schemeClr val="tx1"/>
                </a:solidFill>
              </a:rPr>
              <a:t>Простые серологические реакции (появление антител с или без положительного ПАГТ, но без клинических или лабораторных доказательств гемолиза, определяются как аллоиммунизация, эти данные больше не собираются </a:t>
            </a:r>
            <a:r>
              <a:rPr lang="en-US" sz="1800" b="0" kern="0" dirty="0" smtClean="0">
                <a:solidFill>
                  <a:schemeClr val="tx1"/>
                </a:solidFill>
              </a:rPr>
              <a:t>SHOT.</a:t>
            </a:r>
            <a:endParaRPr lang="en-US" sz="1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SHOT 2018 </a:t>
            </a:r>
            <a:r>
              <a:rPr lang="ru-RU" dirty="0" smtClean="0"/>
              <a:t>отчет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627534"/>
            <a:ext cx="623316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NL TRIP </a:t>
            </a:r>
            <a:r>
              <a:rPr lang="ru-RU" sz="2400" dirty="0" smtClean="0"/>
              <a:t>отчет </a:t>
            </a:r>
            <a:r>
              <a:rPr lang="de-CH" sz="2400" dirty="0" smtClean="0"/>
              <a:t>2018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7" y="677343"/>
            <a:ext cx="5490521" cy="3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 bwMode="auto">
          <a:xfrm>
            <a:off x="6084168" y="2931790"/>
            <a:ext cx="288032" cy="432048"/>
          </a:xfrm>
          <a:prstGeom prst="righ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915566"/>
            <a:ext cx="2555776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Как острые, так и отстроченные реакции</a:t>
            </a:r>
            <a:endParaRPr lang="de-CH" dirty="0" smtClean="0"/>
          </a:p>
          <a:p>
            <a:pPr algn="l"/>
            <a:r>
              <a:rPr lang="ru-RU" dirty="0"/>
              <a:t>о</a:t>
            </a:r>
            <a:r>
              <a:rPr lang="ru-RU" dirty="0" smtClean="0"/>
              <a:t>тносительно на том же уровне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2686149"/>
            <a:ext cx="255577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CH" dirty="0" smtClean="0"/>
              <a:t>2017 </a:t>
            </a:r>
            <a:r>
              <a:rPr lang="ru-RU" dirty="0" smtClean="0"/>
              <a:t>Класс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ru-RU" dirty="0" smtClean="0"/>
              <a:t> или более</a:t>
            </a:r>
            <a:endParaRPr lang="en-US" dirty="0" smtClean="0"/>
          </a:p>
          <a:p>
            <a:pPr algn="l"/>
            <a:r>
              <a:rPr lang="de-CH" dirty="0" smtClean="0"/>
              <a:t>2 </a:t>
            </a:r>
            <a:r>
              <a:rPr lang="de-CH" dirty="0" smtClean="0">
                <a:sym typeface="Wingdings" panose="05000000000000000000" pitchFamily="2" charset="2"/>
              </a:rPr>
              <a:t> ABO</a:t>
            </a:r>
          </a:p>
          <a:p>
            <a:pPr algn="l"/>
            <a:r>
              <a:rPr lang="de-CH" dirty="0" smtClean="0">
                <a:sym typeface="Wingdings" panose="05000000000000000000" pitchFamily="2" charset="2"/>
              </a:rPr>
              <a:t>7  </a:t>
            </a:r>
            <a:r>
              <a:rPr lang="ru-RU" dirty="0" smtClean="0">
                <a:sym typeface="Wingdings" panose="05000000000000000000" pitchFamily="2" charset="2"/>
              </a:rPr>
              <a:t>не</a:t>
            </a:r>
            <a:r>
              <a:rPr lang="de-CH" dirty="0" smtClean="0">
                <a:sym typeface="Wingdings" panose="05000000000000000000" pitchFamily="2" charset="2"/>
              </a:rPr>
              <a:t>-ABO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8433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23478"/>
            <a:ext cx="8511208" cy="422672"/>
          </a:xfrm>
        </p:spPr>
        <p:txBody>
          <a:bodyPr/>
          <a:lstStyle/>
          <a:p>
            <a:r>
              <a:rPr lang="de-CH" sz="2400" dirty="0" smtClean="0"/>
              <a:t>NL TRIP </a:t>
            </a:r>
            <a:r>
              <a:rPr lang="ru-RU" sz="2400" dirty="0" smtClean="0"/>
              <a:t>отчет</a:t>
            </a:r>
            <a:r>
              <a:rPr lang="de-CH" sz="2400" dirty="0" smtClean="0"/>
              <a:t>: </a:t>
            </a:r>
            <a:r>
              <a:rPr lang="ru-RU" sz="2400" dirty="0" smtClean="0"/>
              <a:t>вновь образованные антитела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699542"/>
            <a:ext cx="5256955" cy="37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 bwMode="auto">
          <a:xfrm>
            <a:off x="5940152" y="1491630"/>
            <a:ext cx="1152128" cy="2880320"/>
          </a:xfrm>
          <a:prstGeom prst="rightBrac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2608625"/>
            <a:ext cx="15121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Топ </a:t>
            </a:r>
            <a:r>
              <a:rPr lang="en-US" dirty="0" smtClean="0"/>
              <a:t> 10 </a:t>
            </a:r>
            <a:r>
              <a:rPr lang="ru-RU" dirty="0" smtClean="0"/>
              <a:t>антител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Сравнение методов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88841"/>
              </p:ext>
            </p:extLst>
          </p:nvPr>
        </p:nvGraphicFramePr>
        <p:xfrm>
          <a:off x="78925" y="774120"/>
          <a:ext cx="9029579" cy="3296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24723"/>
                <a:gridCol w="1051913"/>
                <a:gridCol w="1224136"/>
                <a:gridCol w="1368152"/>
                <a:gridCol w="4060655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Сравнение 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1184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образцов ПЭГ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пробирки 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 SPRCA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Кол-во</a:t>
                      </a:r>
                      <a:r>
                        <a:rPr lang="ru-RU" sz="1400" b="0" baseline="0" dirty="0" smtClean="0"/>
                        <a:t> положительных образцов</a:t>
                      </a:r>
                      <a:endParaRPr lang="en-US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положительных по методу</a:t>
                      </a:r>
                      <a:endParaRPr lang="en-US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% </a:t>
                      </a:r>
                      <a:br>
                        <a:rPr lang="de-CH" sz="1400" dirty="0" smtClean="0"/>
                      </a:br>
                      <a:r>
                        <a:rPr lang="ru-RU" sz="1400" dirty="0" smtClean="0"/>
                        <a:t>положительных по методу</a:t>
                      </a:r>
                      <a:endParaRPr lang="en-US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Специфичность</a:t>
                      </a:r>
                      <a:endParaRPr lang="en-US" sz="1400" b="1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PEG +</a:t>
                      </a:r>
                      <a:br>
                        <a:rPr lang="de-CH" sz="1600" dirty="0" smtClean="0"/>
                      </a:br>
                      <a:r>
                        <a:rPr lang="de-CH" sz="1600" dirty="0" smtClean="0"/>
                        <a:t>SPRCA 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2 </a:t>
                      </a:r>
                      <a:r>
                        <a:rPr lang="ru-RU" sz="1600" dirty="0" smtClean="0"/>
                        <a:t>анти</a:t>
                      </a:r>
                      <a:r>
                        <a:rPr lang="de-CH" sz="1600" dirty="0" smtClean="0"/>
                        <a:t>-Le</a:t>
                      </a:r>
                      <a:r>
                        <a:rPr lang="de-CH" sz="1600" baseline="30000" dirty="0" smtClean="0"/>
                        <a:t>a</a:t>
                      </a:r>
                      <a:r>
                        <a:rPr lang="de-CH" sz="1600" dirty="0" smtClean="0"/>
                        <a:t>, 5 </a:t>
                      </a:r>
                      <a:r>
                        <a:rPr lang="ru-RU" sz="1600" dirty="0" smtClean="0"/>
                        <a:t>ложно положительных</a:t>
                      </a:r>
                      <a:r>
                        <a:rPr lang="de-CH" sz="1600" dirty="0" smtClean="0"/>
                        <a:t>, 3 </a:t>
                      </a:r>
                      <a:r>
                        <a:rPr lang="ru-RU" sz="1600" dirty="0" smtClean="0"/>
                        <a:t>неопасные </a:t>
                      </a:r>
                      <a:r>
                        <a:rPr lang="ru-RU" sz="1600" dirty="0" smtClean="0"/>
                        <a:t>аутоантитела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PEG +</a:t>
                      </a:r>
                    </a:p>
                    <a:p>
                      <a:r>
                        <a:rPr lang="de-CH" sz="1600" dirty="0" smtClean="0"/>
                        <a:t>SPRCA 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4 </a:t>
                      </a:r>
                      <a:r>
                        <a:rPr lang="ru-RU" sz="1600" dirty="0" smtClean="0"/>
                        <a:t>незначимые</a:t>
                      </a:r>
                      <a:r>
                        <a:rPr lang="de-CH" sz="1600" dirty="0" smtClean="0"/>
                        <a:t>, 5 </a:t>
                      </a:r>
                      <a:r>
                        <a:rPr lang="ru-RU" sz="1600" dirty="0" smtClean="0"/>
                        <a:t>ложноположительные</a:t>
                      </a:r>
                      <a:r>
                        <a:rPr lang="de-CH" sz="1600" dirty="0" smtClean="0"/>
                        <a:t>, 7 </a:t>
                      </a:r>
                      <a:r>
                        <a:rPr lang="ru-RU" sz="1600" dirty="0" smtClean="0"/>
                        <a:t>неопасные </a:t>
                      </a:r>
                      <a:r>
                        <a:rPr lang="ru-RU" sz="1600" dirty="0" smtClean="0"/>
                        <a:t>аутоантитела</a:t>
                      </a:r>
                      <a:r>
                        <a:rPr lang="de-CH" sz="1600" dirty="0" smtClean="0"/>
                        <a:t>,</a:t>
                      </a:r>
                      <a:r>
                        <a:rPr lang="de-CH" sz="1600" baseline="0" dirty="0" smtClean="0"/>
                        <a:t> 37 </a:t>
                      </a:r>
                      <a:r>
                        <a:rPr lang="ru-RU" sz="1600" baseline="0" dirty="0" smtClean="0"/>
                        <a:t>значимых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PEG</a:t>
                      </a:r>
                      <a:r>
                        <a:rPr lang="de-CH" sz="1600" baseline="0" dirty="0" smtClean="0"/>
                        <a:t> –</a:t>
                      </a:r>
                    </a:p>
                    <a:p>
                      <a:r>
                        <a:rPr lang="de-CH" sz="1600" baseline="0" dirty="0" smtClean="0"/>
                        <a:t>SPRCA 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126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/>
                        <a:t>11%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0</a:t>
                      </a:r>
                      <a:r>
                        <a:rPr lang="de-CH" sz="1600" baseline="0" dirty="0" smtClean="0"/>
                        <a:t> </a:t>
                      </a:r>
                      <a:r>
                        <a:rPr lang="ru-RU" sz="1600" baseline="0" dirty="0" smtClean="0"/>
                        <a:t>незначимые</a:t>
                      </a:r>
                      <a:r>
                        <a:rPr lang="de-CH" sz="1600" baseline="0" dirty="0" smtClean="0"/>
                        <a:t>, </a:t>
                      </a:r>
                      <a:r>
                        <a:rPr lang="de-CH" sz="1600" baseline="0" dirty="0" smtClean="0"/>
                        <a:t>47 </a:t>
                      </a:r>
                      <a:r>
                        <a:rPr lang="ru-RU" sz="1600" baseline="0" dirty="0" smtClean="0"/>
                        <a:t>ложно положительные</a:t>
                      </a:r>
                      <a:r>
                        <a:rPr lang="de-CH" sz="1600" baseline="0" dirty="0" smtClean="0"/>
                        <a:t>, </a:t>
                      </a:r>
                      <a:r>
                        <a:rPr lang="de-CH" sz="1600" baseline="0" dirty="0" smtClean="0"/>
                        <a:t>22 </a:t>
                      </a:r>
                      <a:r>
                        <a:rPr lang="ru-RU" sz="1600" baseline="0" dirty="0" smtClean="0"/>
                        <a:t>неопасные антитела</a:t>
                      </a:r>
                      <a:r>
                        <a:rPr lang="de-CH" sz="1600" baseline="0" dirty="0" smtClean="0"/>
                        <a:t>, </a:t>
                      </a:r>
                      <a:r>
                        <a:rPr lang="de-CH" sz="1600" baseline="0" dirty="0" smtClean="0"/>
                        <a:t>1 </a:t>
                      </a:r>
                      <a:r>
                        <a:rPr lang="ru-RU" sz="1600" baseline="0" dirty="0" smtClean="0"/>
                        <a:t>анти-</a:t>
                      </a:r>
                      <a:r>
                        <a:rPr lang="de-CH" sz="1600" baseline="0" dirty="0" smtClean="0"/>
                        <a:t>D</a:t>
                      </a:r>
                      <a:r>
                        <a:rPr lang="de-CH" sz="1600" baseline="0" dirty="0" smtClean="0"/>
                        <a:t>, -c, -K, - 2 </a:t>
                      </a:r>
                      <a:r>
                        <a:rPr lang="ru-RU" sz="1600" baseline="0" dirty="0" smtClean="0"/>
                        <a:t>анти</a:t>
                      </a:r>
                      <a:r>
                        <a:rPr lang="de-CH" sz="1600" baseline="0" dirty="0" smtClean="0"/>
                        <a:t>-Jk</a:t>
                      </a:r>
                      <a:r>
                        <a:rPr lang="de-CH" sz="1600" baseline="30000" dirty="0" smtClean="0"/>
                        <a:t>a</a:t>
                      </a:r>
                      <a:endParaRPr lang="en-US" sz="16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22793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err="1" smtClean="0"/>
              <a:t>Issitt</a:t>
            </a:r>
            <a:r>
              <a:rPr lang="de-CH" sz="1200" dirty="0" smtClean="0"/>
              <a:t> PD. Transfusion 1997;37:288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96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Helvetica Neue" charset="0"/>
                <a:ea typeface="ＭＳ Ｐゴシック" charset="0"/>
              </a:rPr>
              <a:t>Трансфузионные реакции</a:t>
            </a:r>
            <a:r>
              <a:rPr lang="en-US" sz="2400" dirty="0" smtClean="0">
                <a:latin typeface="Helvetica Neue" charset="0"/>
                <a:ea typeface="ＭＳ Ｐゴシック" charset="0"/>
              </a:rPr>
              <a:t>&gt;&lt; </a:t>
            </a:r>
            <a:r>
              <a:rPr lang="ru-RU" sz="2400" dirty="0" smtClean="0">
                <a:latin typeface="Helvetica Neue" charset="0"/>
                <a:ea typeface="ＭＳ Ｐゴシック" charset="0"/>
              </a:rPr>
              <a:t>Безопасность</a:t>
            </a:r>
            <a:endParaRPr lang="en-GB" sz="24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86154" y="857250"/>
            <a:ext cx="7924800" cy="3371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Helvetica Neue" charset="0"/>
                <a:ea typeface="ＭＳ Ｐゴシック" charset="0"/>
              </a:rPr>
              <a:t>Иммунные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(</a:t>
            </a:r>
            <a:r>
              <a:rPr lang="ru-RU" dirty="0" smtClean="0">
                <a:solidFill>
                  <a:srgbClr val="FF0000"/>
                </a:solidFill>
                <a:latin typeface="Helvetica Neue" charset="0"/>
                <a:ea typeface="ＭＳ Ｐゴシック" charset="0"/>
              </a:rPr>
              <a:t>антитела вовлечены</a:t>
            </a:r>
            <a:r>
              <a:rPr lang="en-GB" dirty="0" smtClean="0">
                <a:latin typeface="Helvetica Neue" charset="0"/>
                <a:ea typeface="ＭＳ Ｐゴシック" charset="0"/>
              </a:rPr>
              <a:t>)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Гемолитические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/>
            <a:r>
              <a:rPr lang="ru-RU" dirty="0" smtClean="0">
                <a:latin typeface="Helvetica Neue" charset="0"/>
                <a:ea typeface="ＭＳ Ｐゴシック" charset="0"/>
              </a:rPr>
              <a:t>Острые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3"/>
            <a:r>
              <a:rPr lang="ru-RU" dirty="0" smtClean="0">
                <a:latin typeface="Helvetica Neue" charset="0"/>
                <a:ea typeface="ＭＳ Ｐゴシック" charset="0"/>
              </a:rPr>
              <a:t>Внутрисосудистые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3"/>
            <a:r>
              <a:rPr lang="ru-RU" dirty="0" smtClean="0">
                <a:latin typeface="Helvetica Neue" charset="0"/>
                <a:ea typeface="ＭＳ Ｐゴシック" charset="0"/>
              </a:rPr>
              <a:t>Внесосудистые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/>
            <a:r>
              <a:rPr lang="ru-RU" dirty="0" smtClean="0">
                <a:latin typeface="Helvetica Neue" charset="0"/>
                <a:ea typeface="ＭＳ Ｐゴシック" charset="0"/>
              </a:rPr>
              <a:t>Отсроченные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Негемолитические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r>
              <a:rPr lang="ru-RU" dirty="0" smtClean="0">
                <a:latin typeface="Helvetica Neue" charset="0"/>
                <a:ea typeface="ＭＳ Ｐゴシック" charset="0"/>
              </a:rPr>
              <a:t>Неимунные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(</a:t>
            </a:r>
            <a:r>
              <a:rPr lang="ru-RU" dirty="0" smtClean="0">
                <a:solidFill>
                  <a:srgbClr val="FF0000"/>
                </a:solidFill>
                <a:latin typeface="Helvetica Neue" charset="0"/>
                <a:ea typeface="ＭＳ Ｐゴシック" charset="0"/>
              </a:rPr>
              <a:t>антитела не вовлечены</a:t>
            </a:r>
            <a:r>
              <a:rPr lang="en-GB" dirty="0" smtClean="0">
                <a:latin typeface="Helvetica Neue" charset="0"/>
                <a:ea typeface="ＭＳ Ｐゴシック" charset="0"/>
              </a:rPr>
              <a:t>)</a:t>
            </a:r>
            <a:br>
              <a:rPr lang="en-GB" dirty="0" smtClean="0">
                <a:latin typeface="Helvetica Neue" charset="0"/>
                <a:ea typeface="ＭＳ Ｐゴシック" charset="0"/>
              </a:rPr>
            </a:br>
            <a:endParaRPr lang="en-GB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7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2" y="123478"/>
            <a:ext cx="8511208" cy="422672"/>
          </a:xfrm>
        </p:spPr>
        <p:txBody>
          <a:bodyPr/>
          <a:lstStyle/>
          <a:p>
            <a:r>
              <a:rPr lang="de-CH" b="0" dirty="0" smtClean="0"/>
              <a:t>Kay B.</a:t>
            </a:r>
            <a:r>
              <a:rPr lang="en-US" b="0" dirty="0" smtClean="0"/>
              <a:t>Transfusion 2016 </a:t>
            </a:r>
            <a:r>
              <a:rPr lang="en-US" b="0" dirty="0"/>
              <a:t>Dec;56(12</a:t>
            </a:r>
            <a:r>
              <a:rPr lang="en-US" b="0" dirty="0" smtClean="0"/>
              <a:t>):2973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2988" y="771524"/>
            <a:ext cx="2913508" cy="3744442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algn="l"/>
            <a:r>
              <a:rPr lang="ru-RU" dirty="0" smtClean="0"/>
              <a:t>Не </a:t>
            </a:r>
            <a:r>
              <a:rPr lang="ru-RU" dirty="0"/>
              <a:t>пытайтесь проанализировать, являются ли эти антитела недавно </a:t>
            </a:r>
            <a:r>
              <a:rPr lang="ru-RU" dirty="0" smtClean="0"/>
              <a:t>выработанными или активированы ранее существующие анти-Jka</a:t>
            </a:r>
            <a:r>
              <a:rPr lang="ru-RU" dirty="0"/>
              <a:t>, что означало бы, что в какой-то момент твердая фаза пропустила их, что привело к </a:t>
            </a:r>
            <a:r>
              <a:rPr lang="ru-RU" dirty="0" smtClean="0"/>
              <a:t>отсроченной трансфузионной реакции!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algn="l"/>
            <a:r>
              <a:rPr lang="ru-RU" dirty="0"/>
              <a:t>Основываясь на днях с момента последнего известного переливания, следует полагать, что некоторые из них уже существовали (4 или 5 дней).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7641610"/>
              </p:ext>
            </p:extLst>
          </p:nvPr>
        </p:nvGraphicFramePr>
        <p:xfrm>
          <a:off x="-5639" y="611745"/>
          <a:ext cx="6096000" cy="390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15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Выбор тест системы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2" y="771550"/>
            <a:ext cx="7848600" cy="37444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Необходимо учитывать</a:t>
            </a:r>
            <a:endParaRPr lang="en-US" dirty="0" smtClean="0"/>
          </a:p>
          <a:p>
            <a:r>
              <a:rPr lang="ru-RU" dirty="0" smtClean="0"/>
              <a:t>Баланс между чувствительностью и специфичность.</a:t>
            </a:r>
            <a:endParaRPr lang="en-US" dirty="0" smtClean="0"/>
          </a:p>
          <a:p>
            <a:r>
              <a:rPr lang="ru-RU" dirty="0" smtClean="0"/>
              <a:t>Альтернативные подходы должны быть доступны в лаборатории</a:t>
            </a:r>
            <a:endParaRPr lang="en-US" dirty="0" smtClean="0"/>
          </a:p>
          <a:p>
            <a:r>
              <a:rPr lang="ru-RU" dirty="0"/>
              <a:t>Любой рутинный метод даст уникальную реактивность без клинической значимости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ru-RU" dirty="0" smtClean="0"/>
              <a:t>Убеждение в безупречности метода даст ложное чувство уверенности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ru-RU" i="1" dirty="0" smtClean="0">
                <a:latin typeface="Arial"/>
                <a:cs typeface="Arial"/>
              </a:rPr>
              <a:t>все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значимые антитела будут обнаружены </a:t>
            </a:r>
            <a:r>
              <a:rPr lang="de-CH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ru-RU" dirty="0" smtClean="0">
                <a:latin typeface="Arial"/>
                <a:cs typeface="Arial"/>
              </a:rPr>
              <a:t>НЕТ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Метод зависимые антитела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2" y="771550"/>
            <a:ext cx="8532168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Что это такое</a:t>
            </a:r>
            <a:r>
              <a:rPr lang="de-CH" dirty="0" smtClean="0"/>
              <a:t>?</a:t>
            </a:r>
            <a:endParaRPr lang="de-CH" dirty="0" smtClean="0"/>
          </a:p>
          <a:p>
            <a:pPr lvl="1"/>
            <a:r>
              <a:rPr lang="ru-RU" dirty="0" smtClean="0"/>
              <a:t>Антитела обнаруживаемые только одним методом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ru-RU" dirty="0" smtClean="0"/>
              <a:t>Все методы попадают в эту категорию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ru-RU" dirty="0"/>
              <a:t>Большинство из них зависят от одного или нескольких химических веществ, присутствующих в тестовой среде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ru-RU" dirty="0" smtClean="0"/>
              <a:t>Большинство не имеет клинического значения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3366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Peter </a:t>
            </a:r>
            <a:r>
              <a:rPr lang="en-US" sz="2400" dirty="0" err="1" smtClean="0"/>
              <a:t>Issitt</a:t>
            </a:r>
            <a:r>
              <a:rPr lang="en-US" sz="2400" dirty="0" smtClean="0"/>
              <a:t> </a:t>
            </a:r>
            <a:r>
              <a:rPr lang="ru-RU" sz="2400" dirty="0"/>
              <a:t>в</a:t>
            </a:r>
            <a:r>
              <a:rPr lang="en-US" sz="2400" dirty="0" smtClean="0"/>
              <a:t> </a:t>
            </a:r>
            <a:r>
              <a:rPr lang="en-US" sz="2400" dirty="0" smtClean="0"/>
              <a:t>2000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2" y="771550"/>
            <a:ext cx="7848600" cy="12241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“</a:t>
            </a:r>
            <a:r>
              <a:rPr lang="ru-RU" dirty="0"/>
              <a:t>Очевидно, что следующий важный прогресс в тестировании in vitro будет связан с прогнозированием поведения антител in vivo, а </a:t>
            </a:r>
            <a:r>
              <a:rPr lang="ru-RU" dirty="0" smtClean="0"/>
              <a:t>не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чувствительности метода in vitro</a:t>
            </a:r>
            <a:r>
              <a:rPr lang="en-US" dirty="0" smtClean="0">
                <a:latin typeface="Arial"/>
                <a:cs typeface="Arial"/>
              </a:rPr>
              <a:t>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188" y="3939902"/>
            <a:ext cx="3240360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Мы еще не там</a:t>
            </a:r>
            <a:r>
              <a:rPr lang="en-US" sz="2400" dirty="0" smtClean="0">
                <a:latin typeface="Arial"/>
                <a:cs typeface="Arial"/>
              </a:rPr>
              <a:t>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35585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err="1" smtClean="0"/>
              <a:t>Issitt</a:t>
            </a:r>
            <a:r>
              <a:rPr lang="de-CH" sz="1200" dirty="0" smtClean="0"/>
              <a:t> PD. </a:t>
            </a:r>
            <a:r>
              <a:rPr lang="de-CH" sz="1200" dirty="0" err="1" smtClean="0"/>
              <a:t>From</a:t>
            </a:r>
            <a:r>
              <a:rPr lang="de-CH" sz="1200" dirty="0" smtClean="0"/>
              <a:t> kill </a:t>
            </a:r>
            <a:r>
              <a:rPr lang="de-CH" sz="1200" dirty="0" err="1" smtClean="0"/>
              <a:t>to</a:t>
            </a:r>
            <a:r>
              <a:rPr lang="de-CH" sz="1200" dirty="0" smtClean="0"/>
              <a:t> </a:t>
            </a:r>
            <a:r>
              <a:rPr lang="de-CH" sz="1200" dirty="0" err="1" smtClean="0"/>
              <a:t>overkill</a:t>
            </a:r>
            <a:r>
              <a:rPr lang="de-CH" sz="1200" dirty="0" smtClean="0"/>
              <a:t>: 100 </a:t>
            </a:r>
            <a:r>
              <a:rPr lang="de-CH" sz="1200" dirty="0" err="1" smtClean="0"/>
              <a:t>years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(</a:t>
            </a:r>
            <a:r>
              <a:rPr lang="de-CH" sz="1200" dirty="0" err="1" smtClean="0"/>
              <a:t>perhaps</a:t>
            </a:r>
            <a:r>
              <a:rPr lang="de-CH" sz="1200" dirty="0" smtClean="0"/>
              <a:t> </a:t>
            </a:r>
            <a:r>
              <a:rPr lang="de-CH" sz="1200" dirty="0" err="1" smtClean="0"/>
              <a:t>too</a:t>
            </a:r>
            <a:r>
              <a:rPr lang="de-CH" sz="1200" dirty="0" smtClean="0"/>
              <a:t> </a:t>
            </a:r>
            <a:r>
              <a:rPr lang="de-CH" sz="1200" dirty="0" err="1" smtClean="0"/>
              <a:t>much</a:t>
            </a:r>
            <a:r>
              <a:rPr lang="de-CH" sz="1200" dirty="0" smtClean="0"/>
              <a:t>) </a:t>
            </a:r>
            <a:r>
              <a:rPr lang="de-CH" sz="1200" dirty="0" err="1" smtClean="0"/>
              <a:t>progress</a:t>
            </a:r>
            <a:r>
              <a:rPr lang="de-CH" sz="1200" dirty="0" smtClean="0"/>
              <a:t/>
            </a:r>
            <a:br>
              <a:rPr lang="de-CH" sz="1200" dirty="0" smtClean="0"/>
            </a:br>
            <a:r>
              <a:rPr lang="de-CH" sz="1200" dirty="0" err="1" smtClean="0"/>
              <a:t>Immunohematol</a:t>
            </a:r>
            <a:r>
              <a:rPr lang="de-CH" sz="1200" dirty="0" smtClean="0"/>
              <a:t> 2000;16:18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5333" y="2941698"/>
            <a:ext cx="816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200" dirty="0" smtClean="0"/>
              <a:t>Issitt PD. </a:t>
            </a:r>
            <a:r>
              <a:rPr lang="ru-RU" sz="1200" dirty="0" smtClean="0"/>
              <a:t>От убийства до выхода за рамки дозволенного</a:t>
            </a:r>
            <a:r>
              <a:rPr lang="de-CH" sz="1200" dirty="0" smtClean="0"/>
              <a:t>: </a:t>
            </a:r>
            <a:r>
              <a:rPr lang="de-CH" sz="1200" dirty="0" smtClean="0"/>
              <a:t>100 </a:t>
            </a:r>
            <a:r>
              <a:rPr lang="ru-RU" sz="1200" dirty="0" smtClean="0"/>
              <a:t>лет </a:t>
            </a:r>
            <a:r>
              <a:rPr lang="de-CH" sz="1200" dirty="0" smtClean="0"/>
              <a:t>(</a:t>
            </a:r>
            <a:r>
              <a:rPr lang="ru-RU" sz="1200" dirty="0" smtClean="0"/>
              <a:t>возможно слишком много</a:t>
            </a:r>
            <a:r>
              <a:rPr lang="de-CH" sz="1200" dirty="0" smtClean="0"/>
              <a:t>) </a:t>
            </a:r>
            <a:r>
              <a:rPr lang="ru-RU" sz="1200" dirty="0" smtClean="0"/>
              <a:t>прогресса</a:t>
            </a:r>
            <a:r>
              <a:rPr lang="de-CH" sz="1200" dirty="0" smtClean="0"/>
              <a:t/>
            </a:r>
            <a:br>
              <a:rPr lang="de-CH" sz="1200" dirty="0" smtClean="0"/>
            </a:br>
            <a:r>
              <a:rPr lang="de-CH" sz="1200" dirty="0" smtClean="0"/>
              <a:t>Immunohematol 2000;16:18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58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Helvetica Neue" charset="0"/>
                <a:ea typeface="ＭＳ Ｐゴシック" charset="0"/>
              </a:rPr>
              <a:t>Клиническое значение</a:t>
            </a:r>
            <a:endParaRPr lang="en-GB" sz="24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81217" y="857250"/>
            <a:ext cx="8532812" cy="34575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Helvetica Neue" charset="0"/>
                <a:ea typeface="ＭＳ Ｐゴシック" charset="0"/>
              </a:rPr>
              <a:t>Антигены групп крови сами по себе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≠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клиническому значению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Helvetica Neue" charset="0"/>
                <a:ea typeface="ＭＳ Ｐゴシック" charset="0"/>
              </a:rPr>
              <a:t>Антитела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групп крови направленные против антигенов</a:t>
            </a:r>
            <a:r>
              <a:rPr lang="en-GB" dirty="0">
                <a:latin typeface="Helvetica Neue" charset="0"/>
                <a:ea typeface="ＭＳ Ｐゴシック" charset="0"/>
              </a:rPr>
              <a:t/>
            </a:r>
            <a:br>
              <a:rPr lang="en-GB" dirty="0">
                <a:latin typeface="Helvetica Neue" charset="0"/>
                <a:ea typeface="ＭＳ Ｐゴシック" charset="0"/>
              </a:rPr>
            </a:br>
            <a:r>
              <a:rPr lang="ru-RU" dirty="0" smtClean="0">
                <a:latin typeface="Helvetica Neue" charset="0"/>
                <a:ea typeface="ＭＳ Ｐゴシック" charset="0"/>
              </a:rPr>
              <a:t>могут быть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Клинически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ru-RU" dirty="0" smtClean="0">
                <a:solidFill>
                  <a:srgbClr val="F8485D"/>
                </a:solidFill>
                <a:latin typeface="Helvetica Neue" charset="0"/>
                <a:ea typeface="ＭＳ Ｐゴシック" charset="0"/>
              </a:rPr>
              <a:t>значимыми</a:t>
            </a:r>
            <a:endParaRPr lang="en-GB" dirty="0">
              <a:solidFill>
                <a:srgbClr val="F8485D"/>
              </a:solidFill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Клинически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r>
              <a:rPr lang="ru-RU" dirty="0" smtClean="0">
                <a:solidFill>
                  <a:srgbClr val="598F3B"/>
                </a:solidFill>
                <a:latin typeface="Helvetica Neue" charset="0"/>
                <a:ea typeface="ＭＳ Ｐゴシック" charset="0"/>
              </a:rPr>
              <a:t>незначимыми</a:t>
            </a:r>
            <a:endParaRPr lang="en-GB" dirty="0">
              <a:solidFill>
                <a:srgbClr val="598F3B"/>
              </a:solidFill>
              <a:latin typeface="Helvetica Neue" charset="0"/>
              <a:ea typeface="ＭＳ Ｐゴシック" charset="0"/>
            </a:endParaRPr>
          </a:p>
          <a:p>
            <a:r>
              <a:rPr lang="ru-RU" dirty="0" smtClean="0">
                <a:latin typeface="Helvetica Neue" charset="0"/>
                <a:ea typeface="ＭＳ Ｐゴシック" charset="0"/>
              </a:rPr>
              <a:t>Ключевой вопрос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dirty="0" smtClean="0">
                <a:latin typeface="Helvetica Neue" charset="0"/>
                <a:ea typeface="ＭＳ Ｐゴシック" charset="0"/>
              </a:rPr>
              <a:t>Разрушаются ли переливаемые эритроциты антителами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/>
            <a:r>
              <a:rPr lang="ru-RU" dirty="0" smtClean="0">
                <a:solidFill>
                  <a:srgbClr val="F8485D"/>
                </a:solidFill>
                <a:latin typeface="Helvetica Neue" charset="0"/>
                <a:ea typeface="ＭＳ Ｐゴシック" charset="0"/>
              </a:rPr>
              <a:t>ДА</a:t>
            </a:r>
            <a:r>
              <a:rPr lang="en-GB" dirty="0" smtClean="0">
                <a:solidFill>
                  <a:srgbClr val="F8485D"/>
                </a:solidFill>
                <a:latin typeface="Helvetica Neue" charset="0"/>
                <a:ea typeface="ＭＳ Ｐゴシック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клинически значимые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/>
            </a:r>
            <a:br>
              <a:rPr lang="en-GB" dirty="0">
                <a:latin typeface="Helvetica Neue" charset="0"/>
                <a:ea typeface="ＭＳ Ｐゴシック" charset="0"/>
                <a:sym typeface="Wingdings" charset="0"/>
              </a:rPr>
            </a:b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способны вызывать ГТР и/или ГБПН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2"/>
            <a:r>
              <a:rPr lang="ru-RU" dirty="0" smtClean="0">
                <a:solidFill>
                  <a:srgbClr val="598F3B"/>
                </a:solidFill>
                <a:latin typeface="Helvetica Neue" charset="0"/>
                <a:ea typeface="ＭＳ Ｐゴシック" charset="0"/>
                <a:sym typeface="Wingdings" charset="0"/>
              </a:rPr>
              <a:t>НЕТ</a:t>
            </a:r>
            <a:r>
              <a:rPr lang="en-GB" dirty="0" smtClean="0">
                <a:solidFill>
                  <a:srgbClr val="598F3B"/>
                </a:solidFill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нужно ли нам определять их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?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2"/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Ответ </a:t>
            </a:r>
            <a:r>
              <a:rPr lang="ru-RU" dirty="0" smtClean="0">
                <a:solidFill>
                  <a:srgbClr val="F8485D"/>
                </a:solidFill>
                <a:latin typeface="Helvetica Neue" charset="0"/>
                <a:ea typeface="ＭＳ Ｐゴシック" charset="0"/>
                <a:sym typeface="Wingdings" charset="0"/>
              </a:rPr>
              <a:t>ДА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/</a:t>
            </a:r>
            <a:r>
              <a:rPr lang="ru-RU" dirty="0" smtClean="0">
                <a:solidFill>
                  <a:srgbClr val="598F3B"/>
                </a:solidFill>
                <a:latin typeface="Helvetica Neue" charset="0"/>
                <a:ea typeface="ＭＳ Ｐゴシック" charset="0"/>
                <a:sym typeface="Wingdings" charset="0"/>
              </a:rPr>
              <a:t>НЕТ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- не всегда прямой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!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solidFill>
                  <a:srgbClr val="FF6600"/>
                </a:solidFill>
                <a:latin typeface="Helvetica Neue" charset="0"/>
                <a:ea typeface="ＭＳ Ｐゴシック" charset="0"/>
                <a:sym typeface="Wingdings" charset="0"/>
              </a:rPr>
              <a:t>ДА</a:t>
            </a:r>
            <a:r>
              <a:rPr lang="en-GB" dirty="0" smtClean="0">
                <a:solidFill>
                  <a:srgbClr val="FF6600"/>
                </a:solidFill>
                <a:latin typeface="Helvetica Neue" charset="0"/>
                <a:ea typeface="ＭＳ Ｐゴシック" charset="0"/>
                <a:sym typeface="Wingdings" charset="0"/>
              </a:rPr>
              <a:t>/</a:t>
            </a:r>
            <a:r>
              <a:rPr lang="ru-RU" dirty="0" smtClean="0">
                <a:solidFill>
                  <a:srgbClr val="FF6600"/>
                </a:solidFill>
                <a:latin typeface="Helvetica Neue" charset="0"/>
                <a:ea typeface="ＭＳ Ｐゴシック" charset="0"/>
                <a:sym typeface="Wingdings" charset="0"/>
              </a:rPr>
              <a:t>НЕТ</a:t>
            </a:r>
            <a:r>
              <a:rPr lang="en-GB" dirty="0" smtClean="0">
                <a:solidFill>
                  <a:srgbClr val="FF6600"/>
                </a:solidFill>
                <a:latin typeface="Helvetica Neue" charset="0"/>
                <a:ea typeface="ＭＳ Ｐゴシック" charset="0"/>
                <a:sym typeface="Wingdings" charset="0"/>
              </a:rPr>
              <a:t>!?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 </a:t>
            </a:r>
            <a:endParaRPr lang="en-GB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70339" y="25842"/>
            <a:ext cx="9003323" cy="6655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Клиническое значение и что делать</a:t>
            </a:r>
            <a:endParaRPr lang="en-US" sz="2400" b="1" dirty="0">
              <a:solidFill>
                <a:schemeClr val="bg1"/>
              </a:solidFill>
              <a:latin typeface="Helvetica Neue" charset="0"/>
              <a:ea typeface="ＭＳ Ｐゴシック" charset="0"/>
            </a:endParaRPr>
          </a:p>
        </p:txBody>
      </p:sp>
      <p:graphicFrame>
        <p:nvGraphicFramePr>
          <p:cNvPr id="4" name="Group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716135"/>
              </p:ext>
            </p:extLst>
          </p:nvPr>
        </p:nvGraphicFramePr>
        <p:xfrm>
          <a:off x="611188" y="829866"/>
          <a:ext cx="8178801" cy="3490918"/>
        </p:xfrm>
        <a:graphic>
          <a:graphicData uri="http://schemas.openxmlformats.org/drawingml/2006/table">
            <a:tbl>
              <a:tblPr/>
              <a:tblGrid>
                <a:gridCol w="1709982"/>
                <a:gridCol w="1969477"/>
                <a:gridCol w="4499342"/>
              </a:tblGrid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Специфичность</a:t>
                      </a:r>
                      <a:endParaRPr kumimoji="1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Значение</a:t>
                      </a:r>
                      <a:endParaRPr kumimoji="1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Что делать</a:t>
                      </a:r>
                      <a:r>
                        <a:rPr kumimoji="1" lang="en-GB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  <a:endParaRPr kumimoji="1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RH (</a:t>
                      </a: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в НПГТ</a:t>
                      </a:r>
                      <a:r>
                        <a:rPr kumimoji="1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ДА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 антиген отрицательные дозы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Kell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ДА</a:t>
                      </a:r>
                      <a:endParaRPr kumimoji="1" lang="ru-RU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 антиген отрицательные дозы</a:t>
                      </a:r>
                      <a:endParaRPr kumimoji="1" lang="ru-RU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Duffy</a:t>
                      </a:r>
                      <a:endParaRPr kumimoji="1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ДА</a:t>
                      </a: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 антиген отрицательные дозы</a:t>
                      </a:r>
                      <a:endParaRPr kumimoji="1" lang="ru-RU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Kidd</a:t>
                      </a:r>
                      <a:endParaRPr kumimoji="1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ДА</a:t>
                      </a:r>
                      <a:endParaRPr kumimoji="1" lang="ru-RU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 антиген отрицательные дозы</a:t>
                      </a:r>
                      <a:endParaRPr kumimoji="1" lang="ru-RU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Anti-S, -s</a:t>
                      </a:r>
                      <a:endParaRPr kumimoji="1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ДА</a:t>
                      </a: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 антиген отрицательные дозы</a:t>
                      </a: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Anti-A</a:t>
                      </a:r>
                      <a:r>
                        <a:rPr kumimoji="1" lang="en-GB" sz="11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-P</a:t>
                      </a:r>
                      <a:r>
                        <a:rPr kumimoji="1" lang="en-GB" sz="1100" b="0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-N</a:t>
                      </a:r>
                      <a:endParaRPr kumimoji="1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Редко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Anti-M @ 37°C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Иногда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 антиген отрицательные дозы</a:t>
                      </a: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Anti-Le</a:t>
                      </a:r>
                      <a:r>
                        <a:rPr kumimoji="1" lang="en-GB" sz="11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-Le</a:t>
                      </a:r>
                      <a:r>
                        <a:rPr kumimoji="1" lang="en-GB" sz="11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+Le</a:t>
                      </a:r>
                      <a:r>
                        <a:rPr kumimoji="1" lang="en-GB" sz="11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endParaRPr kumimoji="1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Редко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</a:t>
                      </a:r>
                      <a:endParaRPr kumimoji="1" lang="ru-RU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Anti-Le</a:t>
                      </a:r>
                      <a:r>
                        <a:rPr kumimoji="1" lang="en-GB" sz="11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endParaRPr kumimoji="1" lang="en-GB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НЕТ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НПАГТ совместимость </a:t>
                      </a: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HTLA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Маловероятно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Обратитесь в референсную лабораторию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HIA/LIA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В зависимости от специфичности</a:t>
                      </a:r>
                      <a:endParaRPr kumimoji="1" lang="en-GB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9" marB="342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9" y="4354117"/>
            <a:ext cx="5329237" cy="2325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nl-BE" sz="1000" dirty="0">
                <a:solidFill>
                  <a:srgbClr val="808000"/>
                </a:solidFill>
                <a:latin typeface="Helvetica Neue Medium"/>
                <a:cs typeface="Helvetica Neue Medium"/>
              </a:rPr>
              <a:t>Based on similar tables in UK Guidelines, Netherlands Guidelines</a:t>
            </a:r>
            <a:endParaRPr lang="en-US" sz="1000" dirty="0">
              <a:solidFill>
                <a:srgbClr val="808000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26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Helvetica Neue" charset="0"/>
                <a:ea typeface="ＭＳ Ｐゴシック" charset="0"/>
              </a:rPr>
              <a:t>Классы антитела</a:t>
            </a:r>
            <a:endParaRPr lang="en-US" sz="24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857250"/>
            <a:ext cx="7388591" cy="3540919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Антитела, с которыми мы имеем дело, обычно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IgM </a:t>
            </a:r>
          </a:p>
          <a:p>
            <a:pPr lvl="1">
              <a:defRPr/>
            </a:pPr>
            <a:r>
              <a:rPr lang="ru-RU" dirty="0" smtClean="0"/>
              <a:t>Обычно реагируют при низкой температуре </a:t>
            </a:r>
            <a:r>
              <a:rPr lang="en-US" dirty="0" smtClean="0"/>
              <a:t>(&lt;</a:t>
            </a:r>
            <a:r>
              <a:rPr lang="ru-RU" dirty="0" smtClean="0"/>
              <a:t>температура тела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ru-RU" dirty="0" smtClean="0"/>
              <a:t>Не могут проникать через плаценту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! </a:t>
            </a:r>
            <a:r>
              <a:rPr lang="ru-RU" dirty="0" smtClean="0"/>
              <a:t>Первичный имунный ответ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IgG</a:t>
            </a:r>
            <a:endParaRPr lang="en-US" dirty="0" smtClean="0"/>
          </a:p>
          <a:p>
            <a:pPr lvl="1">
              <a:defRPr/>
            </a:pPr>
            <a:r>
              <a:rPr lang="ru-RU" dirty="0" smtClean="0"/>
              <a:t>Обычно клинически значимые</a:t>
            </a:r>
            <a:endParaRPr lang="en-US" dirty="0" smtClean="0"/>
          </a:p>
          <a:p>
            <a:pPr lvl="1">
              <a:defRPr/>
            </a:pPr>
            <a:r>
              <a:rPr lang="ru-RU" dirty="0" smtClean="0"/>
              <a:t>Реагируют при </a:t>
            </a:r>
            <a:r>
              <a:rPr lang="en-US" dirty="0" smtClean="0"/>
              <a:t>37°C </a:t>
            </a:r>
          </a:p>
          <a:p>
            <a:pPr lvl="1">
              <a:defRPr/>
            </a:pPr>
            <a:r>
              <a:rPr lang="ru-RU" dirty="0" smtClean="0"/>
              <a:t>Проникают через плаценту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4 </a:t>
            </a:r>
            <a:r>
              <a:rPr lang="ru-RU" dirty="0" smtClean="0"/>
              <a:t>подкласса</a:t>
            </a:r>
            <a:endParaRPr lang="en-US" dirty="0" smtClean="0"/>
          </a:p>
          <a:p>
            <a:pPr lvl="2">
              <a:defRPr/>
            </a:pPr>
            <a:r>
              <a:rPr lang="ru-RU" dirty="0" smtClean="0"/>
              <a:t>Структурные отличия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IgG1 </a:t>
            </a:r>
            <a:r>
              <a:rPr lang="en-US" dirty="0" smtClean="0">
                <a:sym typeface="Wingdings"/>
              </a:rPr>
              <a:t> IgG4</a:t>
            </a:r>
          </a:p>
          <a:p>
            <a:pPr lvl="2">
              <a:defRPr/>
            </a:pPr>
            <a:r>
              <a:rPr lang="ru-RU" dirty="0" smtClean="0">
                <a:sym typeface="Wingdings"/>
              </a:rPr>
              <a:t>Способность активировать комплимент</a:t>
            </a:r>
            <a:r>
              <a:rPr lang="en-US" dirty="0" smtClean="0">
                <a:sym typeface="Wingdings"/>
              </a:rPr>
              <a:t>: IgG3&gt;IgG1&gt;&gt;IgG2&gt;&gt;&gt;&gt;IgG4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4845522" y="800100"/>
            <a:ext cx="4289425" cy="3483769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>
                <a:latin typeface="Helvetica Neue" charset="0"/>
                <a:ea typeface="ＭＳ Ｐゴシック" charset="0"/>
              </a:rPr>
              <a:t>Первичный</a:t>
            </a:r>
            <a:r>
              <a:rPr lang="en-US" sz="1700" dirty="0">
                <a:latin typeface="Helvetica Neue" charset="0"/>
                <a:ea typeface="ＭＳ Ｐゴシック" charset="0"/>
              </a:rPr>
              <a:t> </a:t>
            </a:r>
          </a:p>
          <a:p>
            <a:pPr lvl="1"/>
            <a:r>
              <a:rPr lang="ru-RU" sz="1700" dirty="0">
                <a:latin typeface="Helvetica Neue" charset="0"/>
                <a:ea typeface="ＭＳ Ｐゴシック" charset="0"/>
              </a:rPr>
              <a:t>Несколько дней </a:t>
            </a:r>
            <a:r>
              <a:rPr lang="en-US" sz="1700" dirty="0">
                <a:latin typeface="Helvetica Neue" charset="0"/>
                <a:ea typeface="ＭＳ Ｐゴシック" charset="0"/>
              </a:rPr>
              <a:t>(</a:t>
            </a:r>
            <a:r>
              <a:rPr lang="ru-RU" sz="1700" dirty="0">
                <a:latin typeface="Helvetica Neue" charset="0"/>
                <a:ea typeface="ＭＳ Ｐゴシック" charset="0"/>
              </a:rPr>
              <a:t>несколько недель</a:t>
            </a:r>
            <a:r>
              <a:rPr lang="en-US" sz="1700" dirty="0">
                <a:latin typeface="Helvetica Neue" charset="0"/>
                <a:ea typeface="ＭＳ Ｐゴシック" charset="0"/>
              </a:rPr>
              <a:t>) </a:t>
            </a:r>
            <a:r>
              <a:rPr lang="ru-RU" sz="1700" dirty="0">
                <a:latin typeface="Helvetica Neue" charset="0"/>
                <a:ea typeface="ＭＳ Ｐゴシック" charset="0"/>
              </a:rPr>
              <a:t>после воздействия </a:t>
            </a:r>
            <a:r>
              <a:rPr lang="en-US" sz="1700" dirty="0">
                <a:latin typeface="Helvetica Neue" charset="0"/>
                <a:ea typeface="ＭＳ Ｐゴシック" charset="0"/>
              </a:rPr>
              <a:t>(</a:t>
            </a:r>
            <a:r>
              <a:rPr lang="ru-RU" sz="1700" dirty="0">
                <a:latin typeface="Helvetica Neue" charset="0"/>
                <a:ea typeface="ＭＳ Ｐゴシック" charset="0"/>
              </a:rPr>
              <a:t>например, на эритроциты</a:t>
            </a:r>
            <a:r>
              <a:rPr lang="en-US" sz="1700" dirty="0">
                <a:latin typeface="Helvetica Neue" charset="0"/>
                <a:ea typeface="ＭＳ Ｐゴシック" charset="0"/>
              </a:rPr>
              <a:t>)</a:t>
            </a:r>
          </a:p>
          <a:p>
            <a:pPr lvl="1"/>
            <a:r>
              <a:rPr lang="en-US" sz="1700" dirty="0">
                <a:latin typeface="Helvetica Neue" charset="0"/>
                <a:ea typeface="ＭＳ Ｐゴシック" charset="0"/>
              </a:rPr>
              <a:t>IgM, </a:t>
            </a:r>
            <a:r>
              <a:rPr lang="ru-RU" sz="1700" dirty="0">
                <a:latin typeface="Helvetica Neue" charset="0"/>
                <a:ea typeface="ＭＳ Ｐゴシック" charset="0"/>
              </a:rPr>
              <a:t>затем </a:t>
            </a:r>
            <a:r>
              <a:rPr lang="en-US" sz="1700" dirty="0">
                <a:latin typeface="Helvetica Neue" charset="0"/>
                <a:ea typeface="ＭＳ Ｐゴシック" charset="0"/>
              </a:rPr>
              <a:t>(</a:t>
            </a:r>
            <a:r>
              <a:rPr lang="ru-RU" sz="1700" dirty="0">
                <a:latin typeface="Helvetica Neue" charset="0"/>
                <a:ea typeface="ＭＳ Ｐゴシック" charset="0"/>
              </a:rPr>
              <a:t>низкий</a:t>
            </a:r>
            <a:r>
              <a:rPr lang="en-US" sz="1700" dirty="0">
                <a:latin typeface="Helvetica Neue" charset="0"/>
                <a:ea typeface="ＭＳ Ｐゴシック" charset="0"/>
              </a:rPr>
              <a:t>) IgG</a:t>
            </a:r>
          </a:p>
          <a:p>
            <a:pPr lvl="1"/>
            <a:r>
              <a:rPr lang="ru-RU" sz="1700" dirty="0">
                <a:latin typeface="Helvetica Neue" charset="0"/>
                <a:ea typeface="ＭＳ Ｐゴシック" charset="0"/>
              </a:rPr>
              <a:t>Очень часто </a:t>
            </a:r>
            <a:r>
              <a:rPr lang="en-US" sz="1700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</a:t>
            </a:r>
            <a:r>
              <a:rPr lang="en-US" sz="1700" dirty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ru-RU" sz="1700" dirty="0">
                <a:latin typeface="Helvetica Neue" charset="0"/>
                <a:ea typeface="ＭＳ Ｐゴシック" charset="0"/>
                <a:sym typeface="Wingdings" charset="0"/>
              </a:rPr>
              <a:t>до необнаруживаемого</a:t>
            </a:r>
            <a:r>
              <a:rPr lang="en-US" sz="1700" dirty="0">
                <a:latin typeface="Helvetica Neue" charset="0"/>
                <a:ea typeface="ＭＳ Ｐゴシック" charset="0"/>
              </a:rPr>
              <a:t/>
            </a:r>
            <a:br>
              <a:rPr lang="en-US" sz="1700" dirty="0">
                <a:latin typeface="Helvetica Neue" charset="0"/>
                <a:ea typeface="ＭＳ Ｐゴシック" charset="0"/>
              </a:rPr>
            </a:br>
            <a:endParaRPr lang="en-US" sz="1700" dirty="0">
              <a:latin typeface="Helvetica Neue" charset="0"/>
              <a:ea typeface="ＭＳ Ｐゴシック" charset="0"/>
            </a:endParaRPr>
          </a:p>
          <a:p>
            <a:r>
              <a:rPr lang="ru-RU" sz="1700" dirty="0">
                <a:latin typeface="Helvetica Neue" charset="0"/>
                <a:ea typeface="ＭＳ Ｐゴシック" charset="0"/>
              </a:rPr>
              <a:t>Вторичный</a:t>
            </a:r>
            <a:endParaRPr lang="en-US" sz="1700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sz="1700" dirty="0">
                <a:latin typeface="Helvetica Neue" charset="0"/>
                <a:ea typeface="ＭＳ Ｐゴシック" charset="0"/>
              </a:rPr>
              <a:t>Повторное воздействие того же антигена</a:t>
            </a:r>
          </a:p>
          <a:p>
            <a:pPr lvl="1"/>
            <a:r>
              <a:rPr lang="ru-RU" sz="1700" dirty="0">
                <a:latin typeface="Helvetica Neue" charset="0"/>
                <a:ea typeface="ＭＳ Ｐゴシック" charset="0"/>
              </a:rPr>
              <a:t>Интенсивный и быстрый ответ</a:t>
            </a:r>
            <a:endParaRPr lang="en-US" sz="1700" dirty="0">
              <a:latin typeface="Helvetica Neue" charset="0"/>
              <a:ea typeface="ＭＳ Ｐゴシック" charset="0"/>
            </a:endParaRPr>
          </a:p>
          <a:p>
            <a:pPr lvl="1"/>
            <a:r>
              <a:rPr lang="en-US" sz="1700" dirty="0">
                <a:latin typeface="Helvetica Neue" charset="0"/>
                <a:ea typeface="ＭＳ Ｐゴシック" charset="0"/>
              </a:rPr>
              <a:t>IgG </a:t>
            </a:r>
            <a:r>
              <a:rPr lang="ru-RU" sz="1700" dirty="0">
                <a:latin typeface="Helvetica Neue" charset="0"/>
                <a:ea typeface="ＭＳ Ｐゴシック" charset="0"/>
              </a:rPr>
              <a:t>пик</a:t>
            </a:r>
            <a:r>
              <a:rPr lang="en-US" sz="1700" dirty="0">
                <a:latin typeface="Helvetica Neue" charset="0"/>
                <a:ea typeface="ＭＳ Ｐゴシック" charset="0"/>
              </a:rPr>
              <a:t> (</a:t>
            </a:r>
            <a:r>
              <a:rPr lang="ru-RU" sz="1700" dirty="0">
                <a:latin typeface="Helvetica Neue" charset="0"/>
                <a:ea typeface="ＭＳ Ｐゴシック" charset="0"/>
              </a:rPr>
              <a:t>значительно</a:t>
            </a:r>
            <a:r>
              <a:rPr lang="en-US" sz="1700" dirty="0">
                <a:latin typeface="Helvetica Neue" charset="0"/>
                <a:ea typeface="ＭＳ Ｐゴシック" charset="0"/>
              </a:rPr>
              <a:t>) </a:t>
            </a:r>
            <a:r>
              <a:rPr lang="ru-RU" sz="1700" dirty="0">
                <a:latin typeface="Helvetica Neue" charset="0"/>
                <a:ea typeface="ＭＳ Ｐゴシック" charset="0"/>
              </a:rPr>
              <a:t>выше</a:t>
            </a:r>
            <a:endParaRPr lang="en-US" sz="1700" dirty="0">
              <a:latin typeface="Helvetica Neue" charset="0"/>
              <a:ea typeface="ＭＳ Ｐゴシック" charset="0"/>
            </a:endParaRPr>
          </a:p>
          <a:p>
            <a:pPr lvl="1"/>
            <a:r>
              <a:rPr lang="ru-RU" sz="1700" dirty="0">
                <a:latin typeface="Helvetica Neue" charset="0"/>
                <a:ea typeface="ＭＳ Ｐゴシック" charset="0"/>
              </a:rPr>
              <a:t>Обычно сохраняется </a:t>
            </a:r>
            <a:r>
              <a:rPr lang="en-US" sz="1700" dirty="0">
                <a:latin typeface="Helvetica Neue" charset="0"/>
                <a:ea typeface="ＭＳ Ｐゴシック" charset="0"/>
              </a:rPr>
              <a:t>(</a:t>
            </a:r>
            <a:r>
              <a:rPr lang="ru-RU" sz="1700" dirty="0">
                <a:latin typeface="Helvetica Neue" charset="0"/>
                <a:ea typeface="ＭＳ Ｐゴシック" charset="0"/>
              </a:rPr>
              <a:t>дольше</a:t>
            </a:r>
            <a:r>
              <a:rPr lang="en-US" sz="1700" dirty="0">
                <a:latin typeface="Helvetica Neue" charset="0"/>
                <a:ea typeface="ＭＳ Ｐゴシック" charset="0"/>
              </a:rPr>
              <a:t>) </a:t>
            </a:r>
          </a:p>
        </p:txBody>
      </p:sp>
      <p:pic>
        <p:nvPicPr>
          <p:cNvPr id="33795" name="Picture 1" descr="http://www.bact.wisc.edu/Microtextbook/images/book_4/chapter_15/15-25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1287" y="2355726"/>
            <a:ext cx="37766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1" y="1383618"/>
            <a:ext cx="4757559" cy="18362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2708" y="114300"/>
            <a:ext cx="7467600" cy="422672"/>
          </a:xfrm>
          <a:prstGeom prst="rect">
            <a:avLst/>
          </a:prstGeom>
        </p:spPr>
        <p:txBody>
          <a:bodyPr lIns="77925" tIns="38963" rIns="77925" bIns="38963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779252"/>
            <a:r>
              <a:rPr lang="ru-RU" sz="2400" b="1" kern="0" dirty="0" smtClean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Иммунный ответ</a:t>
            </a:r>
            <a:endParaRPr lang="en-US" sz="2400" b="1" kern="0" dirty="0">
              <a:solidFill>
                <a:schemeClr val="bg1"/>
              </a:solidFill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3478"/>
            <a:ext cx="7467600" cy="422672"/>
          </a:xfrm>
        </p:spPr>
        <p:txBody>
          <a:bodyPr>
            <a:noAutofit/>
          </a:bodyPr>
          <a:lstStyle/>
          <a:p>
            <a:r>
              <a:rPr lang="ru-RU" sz="2400" dirty="0"/>
              <a:t>Светофор по </a:t>
            </a:r>
            <a:r>
              <a:rPr lang="ru-RU" sz="2400" dirty="0" smtClean="0"/>
              <a:t>системам </a:t>
            </a:r>
            <a:r>
              <a:rPr lang="ru-RU" sz="2400" dirty="0"/>
              <a:t>групп крови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235553"/>
              </p:ext>
            </p:extLst>
          </p:nvPr>
        </p:nvGraphicFramePr>
        <p:xfrm>
          <a:off x="279478" y="753548"/>
          <a:ext cx="8856984" cy="383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303815" y="969572"/>
            <a:ext cx="5545137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ru-RU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НЕ ЧЕРНОЕ </a:t>
            </a:r>
            <a:r>
              <a:rPr lang="en-US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&amp;</a:t>
            </a:r>
            <a:r>
              <a:rPr lang="ru-RU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 БЕЛОЕ</a:t>
            </a:r>
            <a:r>
              <a:rPr lang="en-US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 !</a:t>
            </a:r>
            <a:br>
              <a:rPr lang="en-US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Engravers MT" charset="0"/>
                <a:cs typeface="Engravers MT" charset="0"/>
              </a:rPr>
              <a:t>КТО ТО НЕ СОГЛАСИТСЯ С ОТДЕЛЬНЫМИ АНТИТЕЛАМИ</a:t>
            </a:r>
            <a:endParaRPr lang="en-US" dirty="0" smtClean="0">
              <a:solidFill>
                <a:srgbClr val="FFC000"/>
              </a:solidFill>
              <a:cs typeface="Engravers M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8030" y="2067694"/>
            <a:ext cx="3140393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ru-RU" dirty="0" smtClean="0">
                <a:solidFill>
                  <a:srgbClr val="FF0000"/>
                </a:solidFill>
              </a:rPr>
              <a:t>Обычно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ru-RU" dirty="0" smtClean="0">
                <a:solidFill>
                  <a:srgbClr val="FF8000"/>
                </a:solidFill>
              </a:rPr>
              <a:t>Время от времени</a:t>
            </a:r>
            <a:r>
              <a:rPr lang="en-US" dirty="0" smtClean="0">
                <a:solidFill>
                  <a:srgbClr val="FF8000"/>
                </a:solidFill>
              </a:rPr>
              <a:t> </a:t>
            </a:r>
          </a:p>
          <a:p>
            <a:pPr algn="l">
              <a:defRPr/>
            </a:pPr>
            <a:r>
              <a:rPr lang="ru-RU" dirty="0" smtClean="0">
                <a:solidFill>
                  <a:srgbClr val="598F3B"/>
                </a:solidFill>
              </a:rPr>
              <a:t>Редко</a:t>
            </a:r>
            <a:r>
              <a:rPr lang="en-US" dirty="0" smtClean="0">
                <a:solidFill>
                  <a:srgbClr val="598F3B"/>
                </a:solidFill>
              </a:rPr>
              <a:t>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248031" y="3357256"/>
            <a:ext cx="3649663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ru-RU" sz="12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См. </a:t>
            </a:r>
            <a:r>
              <a:rPr lang="nl-BE" sz="12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on Anstee D. Blood 2009;114:248-2556</a:t>
            </a:r>
            <a:endParaRPr lang="en-US" sz="1200" dirty="0" smtClean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26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0338" y="114300"/>
            <a:ext cx="9073662" cy="422672"/>
          </a:xfrm>
        </p:spPr>
        <p:txBody>
          <a:bodyPr/>
          <a:lstStyle/>
          <a:p>
            <a:r>
              <a:rPr lang="ru-RU" sz="2400" dirty="0" smtClean="0">
                <a:latin typeface="Helvetica Neue" charset="0"/>
                <a:ea typeface="ＭＳ Ｐゴシック" charset="0"/>
              </a:rPr>
              <a:t>Гемолитические</a:t>
            </a:r>
            <a:r>
              <a:rPr lang="en-GB" sz="2400" dirty="0">
                <a:latin typeface="Helvetica Neue" charset="0"/>
                <a:ea typeface="ＭＳ Ｐゴシック" charset="0"/>
              </a:rPr>
              <a:t> </a:t>
            </a:r>
            <a:r>
              <a:rPr lang="ru-RU" sz="2400" dirty="0">
                <a:latin typeface="Helvetica Neue" charset="0"/>
                <a:ea typeface="ＭＳ Ｐゴシック" charset="0"/>
              </a:rPr>
              <a:t>т</a:t>
            </a:r>
            <a:r>
              <a:rPr lang="ru-RU" sz="2400" dirty="0" smtClean="0">
                <a:latin typeface="Helvetica Neue" charset="0"/>
                <a:ea typeface="ＭＳ Ｐゴシック" charset="0"/>
              </a:rPr>
              <a:t>рансфузионные реакции </a:t>
            </a:r>
            <a:r>
              <a:rPr lang="en-GB" sz="2400" dirty="0" smtClean="0">
                <a:latin typeface="Helvetica Neue" charset="0"/>
                <a:ea typeface="ＭＳ Ｐゴシック" charset="0"/>
              </a:rPr>
              <a:t>(1</a:t>
            </a:r>
            <a:r>
              <a:rPr lang="en-GB" sz="2400" dirty="0">
                <a:latin typeface="Helvetica Neue" charset="0"/>
                <a:ea typeface="ＭＳ Ｐゴシック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12" y="857250"/>
            <a:ext cx="8575788" cy="36004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Helvetica Neue" charset="0"/>
                <a:ea typeface="ＭＳ Ｐゴシック" charset="0"/>
              </a:rPr>
              <a:t>Острый гемолиз</a:t>
            </a:r>
            <a:endParaRPr lang="en-GB" b="1" dirty="0">
              <a:latin typeface="Helvetica Neue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</a:rPr>
              <a:t>Немедленно</a:t>
            </a:r>
            <a:r>
              <a:rPr lang="en-GB" dirty="0" smtClean="0">
                <a:latin typeface="Helvetica Neue" charset="0"/>
                <a:ea typeface="ＭＳ Ｐゴシック" charset="0"/>
              </a:rPr>
              <a:t>,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обычно в течении трансфузии</a:t>
            </a:r>
            <a:r>
              <a:rPr lang="en-GB" dirty="0" smtClean="0">
                <a:latin typeface="Helvetica Neue" charset="0"/>
                <a:ea typeface="ＭＳ Ｐゴシック" charset="0"/>
              </a:rPr>
              <a:t>, </a:t>
            </a:r>
            <a:r>
              <a:rPr lang="en-GB" dirty="0">
                <a:latin typeface="Helvetica Neue" charset="0"/>
                <a:ea typeface="ＭＳ Ｐゴシック" charset="0"/>
              </a:rPr>
              <a:t>&lt;24hrs</a:t>
            </a:r>
          </a:p>
          <a:p>
            <a:pPr lvl="1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</a:rPr>
              <a:t>Степень тяжести зависит от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</a:rPr>
              <a:t>Объема трансфузии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</a:rPr>
              <a:t>Природы антигена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</a:rPr>
              <a:t>размера и расположения на эритроцитах</a:t>
            </a:r>
            <a:r>
              <a:rPr lang="en-GB" dirty="0" smtClean="0">
                <a:latin typeface="Helvetica Neue" charset="0"/>
                <a:ea typeface="ＭＳ Ｐゴシック" charset="0"/>
              </a:rPr>
              <a:t>)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</a:rPr>
              <a:t>Прилоры антител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а</a:t>
            </a:r>
            <a:r>
              <a:rPr lang="en-GB" dirty="0" smtClean="0">
                <a:latin typeface="Helvetica Neue" charset="0"/>
                <a:ea typeface="ＭＳ Ｐゴシック" charset="0"/>
              </a:rPr>
              <a:t>): </a:t>
            </a:r>
            <a:r>
              <a:rPr lang="en-GB" dirty="0">
                <a:latin typeface="Helvetica Neue" charset="0"/>
                <a:ea typeface="ＭＳ Ｐゴシック" charset="0"/>
              </a:rPr>
              <a:t>IgM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или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IgG</a:t>
            </a:r>
            <a:r>
              <a:rPr lang="en-GB" dirty="0">
                <a:latin typeface="Helvetica Neue" charset="0"/>
                <a:ea typeface="ＭＳ Ｐゴシック" charset="0"/>
              </a:rPr>
              <a:t>, IgG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подтип</a:t>
            </a:r>
            <a:r>
              <a:rPr lang="en-GB" dirty="0" smtClean="0">
                <a:latin typeface="Helvetica Neue" charset="0"/>
                <a:ea typeface="ＭＳ Ｐゴシック" charset="0"/>
              </a:rPr>
              <a:t>,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концентрации</a:t>
            </a:r>
            <a:r>
              <a:rPr lang="en-GB" dirty="0" smtClean="0">
                <a:latin typeface="Helvetica Neue" charset="0"/>
                <a:ea typeface="ＭＳ Ｐゴシック" charset="0"/>
              </a:rPr>
              <a:t>,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авидности</a:t>
            </a:r>
            <a:r>
              <a:rPr lang="en-GB" dirty="0" smtClean="0">
                <a:latin typeface="Helvetica Neue" charset="0"/>
                <a:ea typeface="ＭＳ Ｐゴシック" charset="0"/>
              </a:rPr>
              <a:t>, </a:t>
            </a:r>
            <a:r>
              <a:rPr lang="ru-RU" dirty="0" smtClean="0">
                <a:latin typeface="Helvetica Neue" charset="0"/>
                <a:ea typeface="ＭＳ Ｐゴシック" charset="0"/>
              </a:rPr>
              <a:t>способности активировать комплимент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ru-RU" b="1" dirty="0" smtClean="0">
                <a:latin typeface="Helvetica Neue Black Condensed" charset="0"/>
                <a:ea typeface="ＭＳ Ｐゴシック" charset="0"/>
                <a:cs typeface="Helvetica Neue Black Condensed" charset="0"/>
              </a:rPr>
              <a:t>Внутрисосудистый </a:t>
            </a:r>
            <a:r>
              <a:rPr lang="en-GB" dirty="0" smtClean="0">
                <a:latin typeface="Helvetica Neue" charset="0"/>
                <a:ea typeface="ＭＳ Ｐゴシック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</a:rPr>
              <a:t>самая тяжелая форма</a:t>
            </a:r>
            <a:r>
              <a:rPr lang="en-GB" dirty="0" smtClean="0">
                <a:latin typeface="Helvetica Neue" charset="0"/>
                <a:ea typeface="ＭＳ Ｐゴシック" charset="0"/>
              </a:rPr>
              <a:t>)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</a:rPr>
              <a:t>Включает активацию комплимента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гемолиз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Свободный гемоглобин в плазме </a:t>
            </a:r>
            <a:r>
              <a:rPr lang="en-GB" dirty="0" smtClean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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выделяется в моче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(</a:t>
            </a:r>
            <a:r>
              <a:rPr lang="en-GB" dirty="0" err="1" smtClean="0">
                <a:latin typeface="Helvetica Neue" charset="0"/>
                <a:ea typeface="ＭＳ Ｐゴシック" charset="0"/>
                <a:sym typeface="Wingdings" charset="0"/>
              </a:rPr>
              <a:t>Hb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-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мочевой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)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Билирубин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en-GB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 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желтуха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Массивная активация комплимента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неконтролируемый ДВС синдром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(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смерть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)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Наиболее частая причина 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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ABO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ошибки</a:t>
            </a:r>
            <a:endParaRPr lang="en-GB" dirty="0">
              <a:latin typeface="Helvetica Neue" charset="0"/>
              <a:ea typeface="ＭＳ Ｐゴシック" charset="0"/>
              <a:sym typeface="Wingdings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Другие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: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анти-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H (Bombay),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-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Jk</a:t>
            </a:r>
            <a:r>
              <a:rPr lang="en-GB" baseline="30000" dirty="0" err="1">
                <a:latin typeface="Helvetica Neue" charset="0"/>
                <a:ea typeface="ＭＳ Ｐゴシック" charset="0"/>
                <a:sym typeface="Wingdings" charset="0"/>
              </a:rPr>
              <a:t>a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, -P,P1,Pk, </a:t>
            </a:r>
            <a:r>
              <a:rPr lang="ru-RU" dirty="0" smtClean="0">
                <a:latin typeface="Helvetica Neue" charset="0"/>
                <a:ea typeface="ＭＳ Ｐゴシック" charset="0"/>
                <a:sym typeface="Wingdings" charset="0"/>
              </a:rPr>
              <a:t>иногда</a:t>
            </a:r>
            <a:r>
              <a:rPr lang="en-GB" dirty="0" smtClean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-</a:t>
            </a:r>
            <a:r>
              <a:rPr lang="en-GB" dirty="0" err="1">
                <a:latin typeface="Helvetica Neue" charset="0"/>
                <a:ea typeface="ＭＳ Ｐゴシック" charset="0"/>
                <a:sym typeface="Wingdings" charset="0"/>
              </a:rPr>
              <a:t>Vel</a:t>
            </a:r>
            <a:r>
              <a:rPr lang="en-GB" dirty="0">
                <a:latin typeface="Helvetica Neue" charset="0"/>
                <a:ea typeface="ＭＳ Ｐゴシック" charset="0"/>
                <a:sym typeface="Wingdings" charset="0"/>
              </a:rPr>
              <a:t> </a:t>
            </a:r>
            <a:endParaRPr lang="en-GB" dirty="0">
              <a:latin typeface="Helvetica Neue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endParaRPr lang="en-GB" dirty="0">
              <a:latin typeface="Helvetica Neue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GB" dirty="0">
              <a:latin typeface="Helvetica Neue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GB" dirty="0">
              <a:latin typeface="Helvetica Neue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endParaRPr lang="en-GB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/>
          <p:cNvSpPr>
            <a:spLocks noGrp="1"/>
          </p:cNvSpPr>
          <p:nvPr>
            <p:ph type="title"/>
          </p:nvPr>
        </p:nvSpPr>
        <p:spPr>
          <a:xfrm>
            <a:off x="562708" y="114300"/>
            <a:ext cx="7467600" cy="4226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Helvetica Neue" charset="0"/>
                <a:ea typeface="ＭＳ Ｐゴシック" charset="0"/>
              </a:rPr>
              <a:t>Образцы мочи</a:t>
            </a:r>
            <a:endParaRPr lang="en-US" sz="2400" b="1" dirty="0">
              <a:solidFill>
                <a:schemeClr val="bg1"/>
              </a:solidFill>
              <a:latin typeface="Helvetica Neue" charset="0"/>
              <a:ea typeface="ＭＳ Ｐゴシック" charset="0"/>
            </a:endParaRPr>
          </a:p>
        </p:txBody>
      </p:sp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50" y="1239034"/>
            <a:ext cx="5348312" cy="27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3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Bio-Rad_2016_IHD_PPT_Template 2016.12.06</Template>
  <TotalTime>5207</TotalTime>
  <Words>1102</Words>
  <Application>Microsoft Office PowerPoint</Application>
  <PresentationFormat>On-screen Show (16:9)</PresentationFormat>
  <Paragraphs>246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1_Custom Design</vt:lpstr>
      <vt:lpstr>Custom Design</vt:lpstr>
      <vt:lpstr>PowerPoint Presentation</vt:lpstr>
      <vt:lpstr>Трансфузионные реакции&gt;&lt; Безопасность</vt:lpstr>
      <vt:lpstr>Клиническое значение</vt:lpstr>
      <vt:lpstr>Клиническое значение и что делать</vt:lpstr>
      <vt:lpstr>Классы антитела</vt:lpstr>
      <vt:lpstr>PowerPoint Presentation</vt:lpstr>
      <vt:lpstr>Светофор по системам групп крови</vt:lpstr>
      <vt:lpstr>Гемолитические трансфузионные реакции (1)</vt:lpstr>
      <vt:lpstr>Образцы мочи</vt:lpstr>
      <vt:lpstr>Каскад комплимента (простой)</vt:lpstr>
      <vt:lpstr>Гемолитические трансфузионные реакции (2)</vt:lpstr>
      <vt:lpstr>Гемолитические трансфузионные реакции(3)</vt:lpstr>
      <vt:lpstr>Негемолитические Трансфузионные  Реакции(1)</vt:lpstr>
      <vt:lpstr>Неиммунные трансфузионные реакции</vt:lpstr>
      <vt:lpstr>ГТР – определение (из SHOT)</vt:lpstr>
      <vt:lpstr>SHOT 2018 отчет</vt:lpstr>
      <vt:lpstr>NL TRIP отчет 2018</vt:lpstr>
      <vt:lpstr>NL TRIP отчет: вновь образованные антитела</vt:lpstr>
      <vt:lpstr>Сравнение методов</vt:lpstr>
      <vt:lpstr>Kay B.Transfusion 2016 Dec;56(12):2973</vt:lpstr>
      <vt:lpstr>Выбор тест системы</vt:lpstr>
      <vt:lpstr>Метод зависимые антитела</vt:lpstr>
      <vt:lpstr>Peter Issitt в 2000</vt:lpstr>
    </vt:vector>
  </TitlesOfParts>
  <Company>Bio-Rad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Rappo Carine</dc:creator>
  <cp:lastModifiedBy>User</cp:lastModifiedBy>
  <cp:revision>148</cp:revision>
  <cp:lastPrinted>2016-11-17T08:43:46Z</cp:lastPrinted>
  <dcterms:created xsi:type="dcterms:W3CDTF">2016-12-06T12:25:36Z</dcterms:created>
  <dcterms:modified xsi:type="dcterms:W3CDTF">2019-10-09T15:16:22Z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