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1" r:id="rId4"/>
    <p:sldId id="260" r:id="rId5"/>
    <p:sldId id="274" r:id="rId6"/>
    <p:sldId id="276" r:id="rId7"/>
    <p:sldId id="278" r:id="rId8"/>
    <p:sldId id="280" r:id="rId9"/>
    <p:sldId id="263" r:id="rId10"/>
    <p:sldId id="265" r:id="rId11"/>
    <p:sldId id="264" r:id="rId12"/>
    <p:sldId id="266" r:id="rId13"/>
    <p:sldId id="292" r:id="rId14"/>
    <p:sldId id="320" r:id="rId15"/>
    <p:sldId id="318" r:id="rId16"/>
    <p:sldId id="291" r:id="rId17"/>
    <p:sldId id="316" r:id="rId18"/>
    <p:sldId id="286" r:id="rId19"/>
    <p:sldId id="270" r:id="rId20"/>
    <p:sldId id="287" r:id="rId21"/>
    <p:sldId id="289" r:id="rId22"/>
    <p:sldId id="293" r:id="rId23"/>
    <p:sldId id="312" r:id="rId24"/>
    <p:sldId id="314" r:id="rId25"/>
    <p:sldId id="295" r:id="rId26"/>
    <p:sldId id="296" r:id="rId27"/>
    <p:sldId id="300" r:id="rId28"/>
    <p:sldId id="301" r:id="rId29"/>
    <p:sldId id="298" r:id="rId30"/>
    <p:sldId id="302" r:id="rId31"/>
    <p:sldId id="303" r:id="rId32"/>
    <p:sldId id="304" r:id="rId33"/>
    <p:sldId id="306" r:id="rId34"/>
    <p:sldId id="310" r:id="rId35"/>
    <p:sldId id="319" r:id="rId3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4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A23F5-AFDD-426A-826F-4E80E95C328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A31A-8442-4406-8E76-C89564671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3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1DC3D-F169-459C-9FA1-9CE29F0D2B31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B2023-80DE-4DC1-A491-7BF1F16C7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1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023-80DE-4DC1-A491-7BF1F16C71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671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А. Результаты непрямого антиглобулинового теста с необработанными ДТТ тест-эритроцитами интерпретации не подлежат (положительный результат в колонках 1, 2, 3, 4, 5, 6, 7, 9;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положительный контроль –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Цоликлон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анти-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неполными антителами 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эритроциты).. Б. После обработки тест-эритроцитов ДТТ в сыворотке четко определено присутствие анти-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</a:t>
            </a:r>
            <a:r>
              <a:rPr lang="en-US" sz="1200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антител (положительный результат в колонках 1,  3, 4, 6, 7, 9;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положительный контроль –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Цоликлон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анти-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неполными антителами 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эритроциты)..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5966-4FF2-4FC3-B775-DE4521A0041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96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27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16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6936B-BED6-4BF8-A0AF-3AC9FA4E9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15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41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1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7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82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7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61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0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84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//upload.wikimedia.org/wikipedia/commons/2/2a/Coldagglutinin.sv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628384" cy="28083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000" dirty="0" smtClean="0"/>
              <a:t>Проблемы интерпретации результатов  иммуногематологических исследований у больных с заболеванием системы крови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560840" cy="1752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Заведующая лабораторией трансфузиологической иммуногематологии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ФГБУ «НМИЦ гематологии» Минздрава России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доктор медицинских наук </a:t>
            </a:r>
          </a:p>
          <a:p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Головкина Лариса Леонидовна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77072"/>
            <a:ext cx="8856984" cy="1290266"/>
          </a:xfrm>
        </p:spPr>
        <p:txBody>
          <a:bodyPr>
            <a:noAutofit/>
          </a:bodyPr>
          <a:lstStyle/>
          <a:p>
            <a:r>
              <a:rPr lang="ru-RU" sz="2800" dirty="0"/>
              <a:t>Больной В.В.В. (генотип </a:t>
            </a:r>
            <a:r>
              <a:rPr lang="en-US" sz="2800" dirty="0"/>
              <a:t>O</a:t>
            </a:r>
            <a:r>
              <a:rPr lang="ru-RU" sz="2800" dirty="0"/>
              <a:t>1</a:t>
            </a:r>
            <a:r>
              <a:rPr lang="en-US" sz="2800" dirty="0" err="1"/>
              <a:t>vAx</a:t>
            </a:r>
            <a:r>
              <a:rPr lang="ru-RU" sz="2800" dirty="0"/>
              <a:t>/</a:t>
            </a:r>
            <a:r>
              <a:rPr lang="en-US" sz="2800" dirty="0"/>
              <a:t>O</a:t>
            </a:r>
            <a:r>
              <a:rPr lang="ru-RU" sz="2800" dirty="0"/>
              <a:t>1</a:t>
            </a:r>
            <a:r>
              <a:rPr lang="en-US" sz="2800" dirty="0"/>
              <a:t>Ax</a:t>
            </a:r>
            <a:r>
              <a:rPr lang="ru-RU" sz="2800" dirty="0"/>
              <a:t>). Результат фенотипирования  эритроцитов с помощью гелевых карт </a:t>
            </a:r>
            <a:r>
              <a:rPr lang="en-US" sz="2800" dirty="0" err="1"/>
              <a:t>DiaClon</a:t>
            </a:r>
            <a:r>
              <a:rPr lang="en-US" sz="2800" dirty="0"/>
              <a:t> ABO</a:t>
            </a:r>
            <a:r>
              <a:rPr lang="ru-RU" sz="2800" dirty="0"/>
              <a:t>/</a:t>
            </a:r>
            <a:r>
              <a:rPr lang="en-US" sz="2800" dirty="0"/>
              <a:t>D</a:t>
            </a:r>
            <a:r>
              <a:rPr lang="ru-RU" sz="2800" dirty="0"/>
              <a:t> + </a:t>
            </a:r>
            <a:r>
              <a:rPr lang="en-US" sz="2800" dirty="0"/>
              <a:t>Reverse Grouping</a:t>
            </a:r>
            <a:r>
              <a:rPr lang="ru-RU" sz="2800" dirty="0"/>
              <a:t> (фирма </a:t>
            </a:r>
            <a:r>
              <a:rPr lang="en-US" sz="2800" dirty="0" err="1" smtClean="0"/>
              <a:t>BioRad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5" name="Рисунок 4" descr="image 412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r="6800"/>
          <a:stretch>
            <a:fillRect/>
          </a:stretch>
        </p:blipFill>
        <p:spPr bwMode="auto">
          <a:xfrm>
            <a:off x="2195736" y="612775"/>
            <a:ext cx="5082952" cy="33202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208912" cy="8048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dirty="0"/>
              <a:t>Реакция агглютинации эритроцитов в геле с анти-А 2+, часть </a:t>
            </a:r>
            <a:r>
              <a:rPr lang="ru-RU" sz="2000" dirty="0" err="1"/>
              <a:t>неагглютинированных</a:t>
            </a:r>
            <a:r>
              <a:rPr lang="ru-RU" sz="2000" dirty="0"/>
              <a:t> эритроцитов  - на дне пробирки. </a:t>
            </a:r>
            <a:r>
              <a:rPr lang="ru-RU" sz="2000" dirty="0" err="1"/>
              <a:t>Экстраагглютинин</a:t>
            </a:r>
            <a:r>
              <a:rPr lang="ru-RU" sz="2000" dirty="0"/>
              <a:t> α1 отсутствует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800600"/>
            <a:ext cx="8496944" cy="566738"/>
          </a:xfrm>
        </p:spPr>
        <p:txBody>
          <a:bodyPr>
            <a:normAutofit fontScale="90000"/>
          </a:bodyPr>
          <a:lstStyle/>
          <a:p>
            <a:r>
              <a:rPr lang="ru-RU" dirty="0"/>
              <a:t>Больная М.П.Я. (генотип </a:t>
            </a:r>
            <a:r>
              <a:rPr lang="en-US" dirty="0"/>
              <a:t>O</a:t>
            </a:r>
            <a:r>
              <a:rPr lang="ru-RU" baseline="30000" dirty="0"/>
              <a:t>1</a:t>
            </a:r>
            <a:r>
              <a:rPr lang="en-US" dirty="0" err="1"/>
              <a:t>A</a:t>
            </a:r>
            <a:r>
              <a:rPr lang="en-US" baseline="30000" dirty="0" err="1"/>
              <a:t>el</a:t>
            </a:r>
            <a:r>
              <a:rPr lang="ru-RU" dirty="0"/>
              <a:t>). Результат фенотипирования  эритроцитов с помощью гелевых карт </a:t>
            </a:r>
            <a:r>
              <a:rPr lang="en-US" dirty="0" err="1"/>
              <a:t>DiaClon</a:t>
            </a:r>
            <a:r>
              <a:rPr lang="en-US" dirty="0"/>
              <a:t> ABO</a:t>
            </a:r>
            <a:r>
              <a:rPr lang="ru-RU" dirty="0"/>
              <a:t>/</a:t>
            </a:r>
            <a:r>
              <a:rPr lang="en-US" dirty="0"/>
              <a:t>D</a:t>
            </a:r>
            <a:r>
              <a:rPr lang="ru-RU" dirty="0"/>
              <a:t> + </a:t>
            </a:r>
            <a:r>
              <a:rPr lang="en-US" dirty="0"/>
              <a:t>Reverse Grouping</a:t>
            </a:r>
            <a:r>
              <a:rPr lang="ru-RU" dirty="0"/>
              <a:t> (фирма </a:t>
            </a:r>
            <a:r>
              <a:rPr lang="en-US" dirty="0" err="1" smtClean="0"/>
              <a:t>BioRad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" name="Рисунок 6" descr="Описание: C:\Users\Atroshchenko.G\Desktop\Генетика_АВО_Rh\Фото\ABO variant\Магомедшерифова П Я\WP_20160303_12_35_57_Smart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9" r="12529"/>
          <a:stretch>
            <a:fillRect/>
          </a:stretch>
        </p:blipFill>
        <p:spPr bwMode="auto">
          <a:xfrm>
            <a:off x="1763688" y="620688"/>
            <a:ext cx="5486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5367338"/>
            <a:ext cx="7632848" cy="804862"/>
          </a:xfrm>
        </p:spPr>
        <p:txBody>
          <a:bodyPr/>
          <a:lstStyle/>
          <a:p>
            <a:r>
              <a:rPr lang="ru-RU" dirty="0"/>
              <a:t>В геле с анти-А произошло расслоение эритроцитов: 45% над гелем, 45% на дне пробирки, 10% в толще геля. </a:t>
            </a:r>
            <a:r>
              <a:rPr lang="ru-RU" dirty="0" err="1"/>
              <a:t>Экстраагглютинин</a:t>
            </a:r>
            <a:r>
              <a:rPr lang="ru-RU" dirty="0"/>
              <a:t> α1 отсутствует.</a:t>
            </a:r>
          </a:p>
        </p:txBody>
      </p:sp>
    </p:spTree>
    <p:extLst>
      <p:ext uri="{BB962C8B-B14F-4D97-AF65-F5344CB8AC3E}">
        <p14:creationId xmlns:p14="http://schemas.microsoft.com/office/powerpoint/2010/main" val="36472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65104"/>
            <a:ext cx="8064896" cy="107424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Ю.Э.К (Фенотип </a:t>
            </a:r>
            <a:r>
              <a:rPr lang="ru-RU" dirty="0" smtClean="0"/>
              <a:t>А3В</a:t>
            </a:r>
            <a:r>
              <a:rPr lang="ru-RU" dirty="0"/>
              <a:t>, генотип  А1В1). Результат фенотипирования  эритроцитов с помощью гелевых карт </a:t>
            </a:r>
            <a:r>
              <a:rPr lang="en-US" dirty="0" err="1"/>
              <a:t>DiaClon</a:t>
            </a:r>
            <a:r>
              <a:rPr lang="en-US" dirty="0"/>
              <a:t> ABO</a:t>
            </a:r>
            <a:r>
              <a:rPr lang="ru-RU" dirty="0"/>
              <a:t>/</a:t>
            </a:r>
            <a:r>
              <a:rPr lang="en-US" dirty="0"/>
              <a:t>D</a:t>
            </a:r>
            <a:r>
              <a:rPr lang="ru-RU" dirty="0"/>
              <a:t> + </a:t>
            </a:r>
            <a:r>
              <a:rPr lang="en-US" dirty="0"/>
              <a:t>Reverse Grouping</a:t>
            </a:r>
            <a:r>
              <a:rPr lang="ru-RU" dirty="0"/>
              <a:t>. </a:t>
            </a:r>
          </a:p>
        </p:txBody>
      </p:sp>
      <p:pic>
        <p:nvPicPr>
          <p:cNvPr id="5" name="Рисунок 4" descr="Юсупова 3 copy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2" r="12552"/>
          <a:stretch>
            <a:fillRect/>
          </a:stretch>
        </p:blipFill>
        <p:spPr bwMode="auto">
          <a:xfrm>
            <a:off x="1907704" y="612775"/>
            <a:ext cx="5370984" cy="36083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5367338"/>
            <a:ext cx="7272808" cy="804862"/>
          </a:xfrm>
        </p:spPr>
        <p:txBody>
          <a:bodyPr>
            <a:normAutofit/>
          </a:bodyPr>
          <a:lstStyle/>
          <a:p>
            <a:r>
              <a:rPr lang="ru-RU" dirty="0"/>
              <a:t>Реакция агглютинации эритроцитов в геле с анти-А 2+, часть </a:t>
            </a:r>
            <a:r>
              <a:rPr lang="ru-RU" dirty="0" err="1"/>
              <a:t>неагглютинированных</a:t>
            </a:r>
            <a:r>
              <a:rPr lang="ru-RU" dirty="0"/>
              <a:t> эритроцитов - на дне пробирки. </a:t>
            </a:r>
            <a:r>
              <a:rPr lang="ru-RU" dirty="0" err="1"/>
              <a:t>Экстраагглютинин</a:t>
            </a:r>
            <a:r>
              <a:rPr lang="ru-RU" dirty="0"/>
              <a:t> α1 отсутствует.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4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1301006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800" b="1" dirty="0" smtClean="0"/>
              <a:t>II.</a:t>
            </a:r>
            <a:r>
              <a:rPr lang="ru-RU" sz="2800" b="1" dirty="0"/>
              <a:t> Проблемы идентификации</a:t>
            </a:r>
            <a:r>
              <a:rPr lang="en-US" sz="2800" b="1" dirty="0" smtClean="0"/>
              <a:t> </a:t>
            </a:r>
            <a:r>
              <a:rPr lang="ru-RU" sz="2800" b="1" dirty="0" smtClean="0"/>
              <a:t>результатов иммуногематологических исследований , обусловленные самим патологическим процессом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641379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Ослабление экспрессии антигенов эритроцитов вплоть до полной их утраты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больных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миелопролиферативными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заболеваниями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естественных изогемагглютининов вследствие иммунодефицит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Присутствие аутоиммунных антиэритроцитарных антител (тепловых 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холодовых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Пример проблемы интерпретации группы крови </a:t>
            </a:r>
            <a:r>
              <a:rPr lang="ru-RU" sz="3200" b="1" dirty="0">
                <a:solidFill>
                  <a:srgbClr val="FF0000"/>
                </a:solidFill>
              </a:rPr>
              <a:t>О</a:t>
            </a:r>
            <a:r>
              <a:rPr lang="en-US" sz="3200" b="1" dirty="0">
                <a:solidFill>
                  <a:srgbClr val="FF0000"/>
                </a:solidFill>
              </a:rPr>
              <a:t>ß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Близнецовый химеризм ? </a:t>
            </a:r>
          </a:p>
          <a:p>
            <a:r>
              <a:rPr lang="ru-RU" dirty="0" smtClean="0"/>
              <a:t>Массивная трансфузия эритроцитов О?</a:t>
            </a:r>
          </a:p>
          <a:p>
            <a:r>
              <a:rPr lang="ru-RU" dirty="0" smtClean="0"/>
              <a:t>Ослабление экспрессии антигена А:</a:t>
            </a:r>
          </a:p>
          <a:p>
            <a:pPr lvl="1"/>
            <a:r>
              <a:rPr lang="ru-RU" dirty="0" smtClean="0"/>
              <a:t>Наследственное?</a:t>
            </a:r>
          </a:p>
          <a:p>
            <a:pPr lvl="1"/>
            <a:r>
              <a:rPr lang="ru-RU" dirty="0" smtClean="0"/>
              <a:t>Рецидив </a:t>
            </a:r>
            <a:r>
              <a:rPr lang="ru-RU" dirty="0" err="1" smtClean="0"/>
              <a:t>миелопролиферативного</a:t>
            </a:r>
            <a:r>
              <a:rPr lang="ru-RU" dirty="0" smtClean="0"/>
              <a:t> заболевания?</a:t>
            </a:r>
            <a:r>
              <a:rPr lang="en-US" dirty="0" smtClean="0"/>
              <a:t> </a:t>
            </a:r>
            <a:r>
              <a:rPr lang="ru-RU" dirty="0" smtClean="0"/>
              <a:t>Потеря </a:t>
            </a:r>
            <a:r>
              <a:rPr lang="ru-RU" dirty="0" err="1" smtClean="0"/>
              <a:t>гетерозиготности</a:t>
            </a:r>
            <a:r>
              <a:rPr lang="ru-RU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5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223963" y="274638"/>
            <a:ext cx="7920037" cy="77787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3.1. Положительный </a:t>
            </a:r>
            <a:r>
              <a:rPr lang="ru-RU" sz="2400" dirty="0"/>
              <a:t>результат с </a:t>
            </a:r>
            <a:r>
              <a:rPr lang="ru-RU" sz="2400" dirty="0" err="1"/>
              <a:t>Цоликлоном</a:t>
            </a:r>
            <a:r>
              <a:rPr lang="ru-RU" sz="2400" dirty="0"/>
              <a:t> анти-С. </a:t>
            </a:r>
            <a:br>
              <a:rPr lang="ru-RU" sz="2400" dirty="0"/>
            </a:br>
            <a:r>
              <a:rPr lang="ru-RU" sz="2400" dirty="0" smtClean="0"/>
              <a:t>У больной </a:t>
            </a:r>
            <a:r>
              <a:rPr lang="ru-RU" sz="2400" dirty="0" err="1" smtClean="0"/>
              <a:t>Кр</a:t>
            </a:r>
            <a:r>
              <a:rPr lang="ru-RU" sz="2400" dirty="0" smtClean="0"/>
              <a:t>-ко ОММЛ с АИГА после </a:t>
            </a:r>
            <a:r>
              <a:rPr lang="ru-RU" sz="2400" dirty="0" err="1" smtClean="0"/>
              <a:t>гаплоидентичной</a:t>
            </a:r>
            <a:r>
              <a:rPr lang="ru-RU" sz="2400" dirty="0" smtClean="0"/>
              <a:t> ТКМ</a:t>
            </a:r>
            <a:endParaRPr lang="ru-RU" sz="2400" dirty="0"/>
          </a:p>
        </p:txBody>
      </p:sp>
      <p:pic>
        <p:nvPicPr>
          <p:cNvPr id="4" name="Объект 3"/>
          <p:cNvPicPr>
            <a:picLocks noGrp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5" t="13855" b="7058"/>
          <a:stretch/>
        </p:blipFill>
        <p:spPr bwMode="auto">
          <a:xfrm rot="16200000">
            <a:off x="1327329" y="1723852"/>
            <a:ext cx="2162175" cy="312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107504" y="1052736"/>
            <a:ext cx="4608959" cy="1122139"/>
          </a:xfrm>
        </p:spPr>
        <p:txBody>
          <a:bodyPr>
            <a:noAutofit/>
          </a:bodyPr>
          <a:lstStyle/>
          <a:p>
            <a:r>
              <a:rPr lang="ru-RU" sz="1200" dirty="0"/>
              <a:t>Фенотип системы Резус до ТКМ    </a:t>
            </a:r>
            <a:r>
              <a:rPr lang="ru-RU" sz="1200" dirty="0" err="1" smtClean="0"/>
              <a:t>Сс</a:t>
            </a:r>
            <a:r>
              <a:rPr lang="en-US" sz="1200" dirty="0" smtClean="0"/>
              <a:t>Dee</a:t>
            </a:r>
            <a:endParaRPr lang="ru-RU" sz="1200" dirty="0"/>
          </a:p>
          <a:p>
            <a:r>
              <a:rPr lang="ru-RU" sz="1200" dirty="0"/>
              <a:t>Донор </a:t>
            </a:r>
            <a:r>
              <a:rPr lang="ru-RU" sz="1200" dirty="0" smtClean="0"/>
              <a:t>ГСК</a:t>
            </a:r>
            <a:r>
              <a:rPr lang="en-US" sz="1200" dirty="0" smtClean="0"/>
              <a:t>                                            c</a:t>
            </a:r>
            <a:r>
              <a:rPr lang="ru-RU" sz="1200" dirty="0" smtClean="0"/>
              <a:t>с</a:t>
            </a:r>
            <a:r>
              <a:rPr lang="en-US" sz="1200" dirty="0" err="1" smtClean="0"/>
              <a:t>DEe</a:t>
            </a:r>
            <a:endParaRPr lang="ru-RU" sz="1200" dirty="0"/>
          </a:p>
          <a:p>
            <a:r>
              <a:rPr lang="ru-RU" sz="1200" dirty="0"/>
              <a:t>Выявление антигена С может свидетельствовать о рецидиве заболевания</a:t>
            </a:r>
          </a:p>
          <a:p>
            <a:r>
              <a:rPr lang="ru-RU" sz="1200" dirty="0"/>
              <a:t>Генотипирование </a:t>
            </a:r>
            <a:r>
              <a:rPr lang="en-US" sz="1200" dirty="0" smtClean="0"/>
              <a:t>                           </a:t>
            </a:r>
            <a:r>
              <a:rPr lang="en-US" sz="1200" dirty="0" err="1" smtClean="0"/>
              <a:t>RHDccEe</a:t>
            </a:r>
            <a:r>
              <a:rPr lang="en-US" sz="1200" dirty="0" smtClean="0"/>
              <a:t> (donor’ </a:t>
            </a:r>
            <a:r>
              <a:rPr lang="en-US" sz="1200" dirty="0" err="1" smtClean="0"/>
              <a:t>chimerism</a:t>
            </a:r>
            <a:r>
              <a:rPr lang="en-US" sz="1200" dirty="0" smtClean="0"/>
              <a:t>)</a:t>
            </a:r>
            <a:endParaRPr lang="ru-RU" sz="1200" dirty="0"/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5102225" y="1412875"/>
            <a:ext cx="4041775" cy="50323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В гелевых картах с анти-С отрицательный результат при определении резус-фенотипа больного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1" b="24687"/>
          <a:stretch/>
        </p:blipFill>
        <p:spPr bwMode="auto">
          <a:xfrm>
            <a:off x="4716016" y="2132856"/>
            <a:ext cx="3609975" cy="2232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Объект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6" b="15852"/>
          <a:stretch/>
        </p:blipFill>
        <p:spPr bwMode="auto">
          <a:xfrm>
            <a:off x="812786" y="4509120"/>
            <a:ext cx="3183150" cy="2037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27984" y="4509120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эритроцитах больного выявлены антитела </a:t>
            </a:r>
            <a:r>
              <a:rPr lang="en-US" dirty="0"/>
              <a:t>IgG and C</a:t>
            </a:r>
            <a:r>
              <a:rPr lang="ru-RU" dirty="0"/>
              <a:t>3</a:t>
            </a:r>
            <a:r>
              <a:rPr lang="en-US" dirty="0"/>
              <a:t>d </a:t>
            </a:r>
            <a:endParaRPr lang="ru-RU" dirty="0"/>
          </a:p>
          <a:p>
            <a:r>
              <a:rPr lang="ru-RU" dirty="0"/>
              <a:t>В классической постановке прямая проба Кумбса положительная в разведении 1:4</a:t>
            </a:r>
          </a:p>
          <a:p>
            <a:r>
              <a:rPr lang="ru-RU" dirty="0" smtClean="0"/>
              <a:t>С </a:t>
            </a:r>
            <a:r>
              <a:rPr lang="ru-RU" dirty="0"/>
              <a:t>отмытыми </a:t>
            </a:r>
            <a:r>
              <a:rPr lang="ru-RU" dirty="0" smtClean="0"/>
              <a:t>в теплом </a:t>
            </a:r>
            <a:r>
              <a:rPr lang="ru-RU" dirty="0" err="1" smtClean="0"/>
              <a:t>физрастворе</a:t>
            </a:r>
            <a:r>
              <a:rPr lang="ru-RU" dirty="0" smtClean="0"/>
              <a:t> эритроцитами </a:t>
            </a:r>
            <a:r>
              <a:rPr lang="ru-RU" dirty="0"/>
              <a:t>больного – реакция с </a:t>
            </a:r>
            <a:r>
              <a:rPr lang="ru-RU" dirty="0" err="1"/>
              <a:t>Цоликлоном</a:t>
            </a:r>
            <a:r>
              <a:rPr lang="ru-RU" dirty="0"/>
              <a:t> анти-С отрицательная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9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File:Coldagglutini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6991350" cy="394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23528" y="404010"/>
            <a:ext cx="84969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800" dirty="0" smtClean="0"/>
              <a:t>3.2. Проблемы идентификации группы крови у больных с </a:t>
            </a:r>
            <a:r>
              <a:rPr lang="ru-RU" altLang="ru-RU" sz="2800" dirty="0" err="1" smtClean="0"/>
              <a:t>холодовыми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аутоэритроагглютининами</a:t>
            </a:r>
            <a:r>
              <a:rPr lang="ru-RU" altLang="ru-RU" sz="2800" dirty="0" smtClean="0"/>
              <a:t> 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4941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30100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/>
              <a:t>Больной Ан-ков с в12-дефицитной анемией, тепловыми и </a:t>
            </a:r>
            <a:r>
              <a:rPr lang="ru-RU" sz="3200" dirty="0" err="1" smtClean="0"/>
              <a:t>холодовыми</a:t>
            </a:r>
            <a:r>
              <a:rPr lang="ru-RU" sz="3200" dirty="0" smtClean="0"/>
              <a:t> антиэритроцитарными </a:t>
            </a:r>
            <a:r>
              <a:rPr lang="ru-RU" sz="3200" dirty="0" err="1" smtClean="0"/>
              <a:t>аутоантителами</a:t>
            </a:r>
            <a:endParaRPr lang="ru-RU" sz="3200" dirty="0"/>
          </a:p>
        </p:txBody>
      </p:sp>
      <p:pic>
        <p:nvPicPr>
          <p:cNvPr id="5" name="Picture 2" descr="C:\Users\golovkina.l\AppData\Local\Microsoft\Windows\Temporary Internet Files\Content.IE5\K24NGLHE\гель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43608" y="1556792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200" dirty="0"/>
              <a:t>Прямая проба Кумбса на плоскости 1:4, в гелевых картах +++ - ++++.</a:t>
            </a:r>
          </a:p>
          <a:p>
            <a:r>
              <a:rPr lang="ru-RU" sz="2200" dirty="0" err="1"/>
              <a:t>Холодовые</a:t>
            </a:r>
            <a:r>
              <a:rPr lang="ru-RU" sz="2200" dirty="0"/>
              <a:t> </a:t>
            </a:r>
            <a:r>
              <a:rPr lang="ru-RU" sz="2200" dirty="0" err="1" smtClean="0"/>
              <a:t>аутоэритроагглютинины</a:t>
            </a:r>
            <a:r>
              <a:rPr lang="ru-RU" sz="2200" dirty="0"/>
              <a:t>: 1:128 – ±</a:t>
            </a:r>
            <a:r>
              <a:rPr lang="ru-RU" sz="2200" dirty="0" smtClean="0"/>
              <a:t>1:256</a:t>
            </a:r>
          </a:p>
          <a:p>
            <a:r>
              <a:rPr lang="ru-RU" sz="2200" dirty="0" smtClean="0"/>
              <a:t>Средний объем эритроцита 146,9 (</a:t>
            </a:r>
            <a:r>
              <a:rPr lang="en-US" sz="2200" dirty="0" smtClean="0"/>
              <a:t>N 80</a:t>
            </a:r>
            <a:r>
              <a:rPr lang="ru-RU" sz="2200" dirty="0" smtClean="0"/>
              <a:t>,</a:t>
            </a:r>
            <a:r>
              <a:rPr lang="en-US" sz="2200" dirty="0" smtClean="0"/>
              <a:t>0-94</a:t>
            </a:r>
            <a:r>
              <a:rPr lang="ru-RU" sz="2200" dirty="0" smtClean="0"/>
              <a:t>,</a:t>
            </a:r>
            <a:r>
              <a:rPr lang="en-US" sz="2200" dirty="0" smtClean="0"/>
              <a:t>0) </a:t>
            </a:r>
            <a:r>
              <a:rPr lang="ru-RU" sz="2200" dirty="0" smtClean="0"/>
              <a:t>ф</a:t>
            </a:r>
          </a:p>
          <a:p>
            <a:r>
              <a:rPr lang="ru-RU" sz="2200" dirty="0" smtClean="0"/>
              <a:t>Средняя концентрация гемоглобина в эритроците 85 г/</a:t>
            </a:r>
            <a:r>
              <a:rPr lang="ru-RU" sz="2200" dirty="0" err="1" smtClean="0"/>
              <a:t>дл</a:t>
            </a:r>
            <a:r>
              <a:rPr lang="ru-RU" sz="2200" dirty="0" smtClean="0"/>
              <a:t> (</a:t>
            </a:r>
            <a:r>
              <a:rPr lang="en-US" sz="2200" dirty="0"/>
              <a:t>N </a:t>
            </a:r>
            <a:r>
              <a:rPr lang="ru-RU" sz="2200" dirty="0" smtClean="0"/>
              <a:t>33-37)</a:t>
            </a:r>
          </a:p>
          <a:p>
            <a:r>
              <a:rPr lang="ru-RU" sz="2200" dirty="0" smtClean="0"/>
              <a:t>Среднее содержание гемоглобина 125,5 </a:t>
            </a:r>
            <a:r>
              <a:rPr lang="ru-RU" sz="2200" dirty="0" err="1" smtClean="0"/>
              <a:t>пг</a:t>
            </a:r>
            <a:r>
              <a:rPr lang="ru-RU" sz="2200" dirty="0" smtClean="0"/>
              <a:t> (</a:t>
            </a:r>
            <a:r>
              <a:rPr lang="en-US" sz="2400" dirty="0"/>
              <a:t>N </a:t>
            </a:r>
            <a:r>
              <a:rPr lang="ru-RU" sz="2400" dirty="0" smtClean="0"/>
              <a:t>27,0-31,0)</a:t>
            </a:r>
          </a:p>
          <a:p>
            <a:r>
              <a:rPr lang="ru-RU" sz="2400" dirty="0" smtClean="0"/>
              <a:t>Генотипирование: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ABO*A1B1 RHD- RHCE*</a:t>
            </a:r>
            <a:r>
              <a:rPr lang="en-US" sz="2000" b="1" dirty="0" err="1" smtClean="0">
                <a:solidFill>
                  <a:srgbClr val="FF0000"/>
                </a:solidFill>
              </a:rPr>
              <a:t>ce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4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354162"/>
          </a:xfrm>
          <a:solidFill>
            <a:srgbClr val="DCE6F2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2700" dirty="0" smtClean="0"/>
              <a:t>3. </a:t>
            </a:r>
            <a:r>
              <a:rPr lang="ru-RU" altLang="ru-RU" sz="2700" dirty="0" smtClean="0"/>
              <a:t>Особенности результатов иммуногематологических исследований, зависящие от проводимого лечения</a:t>
            </a:r>
            <a:br>
              <a:rPr lang="ru-RU" altLang="ru-RU" sz="2700" dirty="0" smtClean="0"/>
            </a:br>
            <a:r>
              <a:rPr lang="ru-RU" altLang="ru-RU" sz="2700" dirty="0" smtClean="0"/>
              <a:t>А. </a:t>
            </a:r>
            <a:r>
              <a:rPr lang="ru-RU" altLang="ru-RU" sz="2700" dirty="0" err="1" smtClean="0"/>
              <a:t>Трансфузионная</a:t>
            </a:r>
            <a:r>
              <a:rPr lang="ru-RU" altLang="ru-RU" sz="2700" dirty="0" smtClean="0"/>
              <a:t> химера</a:t>
            </a:r>
            <a:r>
              <a:rPr lang="en-US" altLang="ru-RU" sz="2700" dirty="0" smtClean="0"/>
              <a:t>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en-US" altLang="ru-RU" sz="2000" dirty="0" smtClean="0"/>
              <a:t>(</a:t>
            </a:r>
            <a:r>
              <a:rPr lang="ru-RU" altLang="ru-RU" sz="2000" dirty="0" smtClean="0"/>
              <a:t>по антигенам системы Резус) </a:t>
            </a:r>
          </a:p>
        </p:txBody>
      </p:sp>
      <p:pic>
        <p:nvPicPr>
          <p:cNvPr id="40963" name="Picture 5" descr="20141222_151107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2" y="1916832"/>
            <a:ext cx="3960812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20141222_150259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1896365"/>
            <a:ext cx="395922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Прямоугольник 6"/>
          <p:cNvSpPr>
            <a:spLocks noChangeArrowheads="1"/>
          </p:cNvSpPr>
          <p:nvPr/>
        </p:nvSpPr>
        <p:spPr bwMode="auto">
          <a:xfrm rot="10800000" flipV="1">
            <a:off x="466725" y="4941888"/>
            <a:ext cx="81391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Сыс</a:t>
            </a:r>
            <a:r>
              <a:rPr lang="en-US" altLang="ru-RU" sz="1800" b="1"/>
              <a:t>-</a:t>
            </a:r>
            <a:r>
              <a:rPr lang="ru-RU" altLang="ru-RU" sz="1800" b="1"/>
              <a:t>ва Г.М.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У больной посттрансфузионные химеры по антигенам системы Резус: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/>
              <a:t>C, c, E, 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Молекулярным методом установлен генотип </a:t>
            </a:r>
            <a:r>
              <a:rPr lang="en-US" altLang="ru-RU" sz="1800" b="1"/>
              <a:t>ccD</a:t>
            </a:r>
            <a:r>
              <a:rPr lang="ru-RU" altLang="ru-RU" sz="1800" b="1"/>
              <a:t>ее</a:t>
            </a: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11171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txBody>
          <a:bodyPr/>
          <a:lstStyle/>
          <a:p>
            <a:pPr eaLnBrk="1" hangingPunct="1"/>
            <a:r>
              <a:rPr lang="ru-RU" altLang="ru-RU" smtClean="0"/>
              <a:t>Трансфузионная химера</a:t>
            </a:r>
            <a:r>
              <a:rPr lang="ru-RU" altLang="ru-RU" sz="1600" smtClean="0"/>
              <a:t> </a:t>
            </a:r>
            <a:br>
              <a:rPr lang="ru-RU" altLang="ru-RU" sz="1600" smtClean="0"/>
            </a:br>
            <a:r>
              <a:rPr lang="ru-RU" altLang="ru-RU" sz="1600" smtClean="0"/>
              <a:t>(по антигенам системы АВО)</a:t>
            </a:r>
            <a:endParaRPr lang="ru-RU" altLang="ru-RU" smtClean="0"/>
          </a:p>
        </p:txBody>
      </p:sp>
      <p:pic>
        <p:nvPicPr>
          <p:cNvPr id="24579" name="Picture 4" descr="image 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43211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179388" y="4365625"/>
            <a:ext cx="86407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itchFamily="34" charset="0"/>
              </a:rPr>
              <a:t>С-</a:t>
            </a:r>
            <a:r>
              <a:rPr lang="ru-RU" altLang="ru-RU" sz="1800" b="1" dirty="0" err="1">
                <a:latin typeface="Arial" pitchFamily="34" charset="0"/>
              </a:rPr>
              <a:t>ва</a:t>
            </a:r>
            <a:r>
              <a:rPr lang="ru-RU" altLang="ru-RU" sz="1800" b="1" dirty="0">
                <a:latin typeface="Arial" pitchFamily="34" charset="0"/>
              </a:rPr>
              <a:t> Т.А.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itchFamily="34" charset="0"/>
              </a:rPr>
              <a:t>У больной посттрансфузионные химеры по антигенам системы A</a:t>
            </a:r>
            <a:r>
              <a:rPr lang="en-US" altLang="ru-RU" sz="1800" dirty="0" smtClean="0">
                <a:latin typeface="Arial" pitchFamily="34" charset="0"/>
              </a:rPr>
              <a:t>B</a:t>
            </a:r>
            <a:r>
              <a:rPr lang="ru-RU" altLang="ru-RU" sz="1800" dirty="0" smtClean="0">
                <a:latin typeface="Arial" pitchFamily="34" charset="0"/>
              </a:rPr>
              <a:t>О.</a:t>
            </a:r>
            <a:r>
              <a:rPr lang="en-US" altLang="ru-RU" sz="1800" dirty="0" smtClean="0">
                <a:latin typeface="Arial" pitchFamily="34" charset="0"/>
              </a:rPr>
              <a:t> </a:t>
            </a:r>
            <a:r>
              <a:rPr lang="ru-RU" altLang="ru-RU" sz="1800" dirty="0">
                <a:latin typeface="Arial" pitchFamily="34" charset="0"/>
              </a:rPr>
              <a:t>Группу крови определить не удается.</a:t>
            </a:r>
            <a:endParaRPr lang="en-US" altLang="ru-RU" sz="1800" b="1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itchFamily="34" charset="0"/>
              </a:rPr>
              <a:t>Молекулярным методом установлен генотип B</a:t>
            </a:r>
            <a:r>
              <a:rPr lang="en-US" altLang="ru-RU" sz="1800" b="1" dirty="0">
                <a:latin typeface="Arial" pitchFamily="34" charset="0"/>
              </a:rPr>
              <a:t>1B1</a:t>
            </a:r>
            <a:r>
              <a:rPr lang="ru-RU" altLang="ru-RU" sz="1800" b="1" dirty="0">
                <a:latin typeface="Arial" pitchFamily="34" charset="0"/>
              </a:rPr>
              <a:t>.</a:t>
            </a:r>
          </a:p>
        </p:txBody>
      </p:sp>
      <p:pic>
        <p:nvPicPr>
          <p:cNvPr id="2458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313"/>
            <a:ext cx="439261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5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План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472608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/>
              <a:t>Пациенты гематологической клиники – часть популяции</a:t>
            </a:r>
            <a:r>
              <a:rPr lang="ru-RU" sz="2400" dirty="0" smtClean="0"/>
              <a:t>:</a:t>
            </a:r>
          </a:p>
          <a:p>
            <a:pPr marL="0" indent="0" algn="just">
              <a:buNone/>
            </a:pPr>
            <a:r>
              <a:rPr lang="ru-RU" sz="2400" dirty="0" smtClean="0"/>
              <a:t>А) аллельные полиморфизмы антигенов системы Резус</a:t>
            </a:r>
          </a:p>
          <a:p>
            <a:pPr marL="0" indent="0" algn="just">
              <a:buNone/>
            </a:pPr>
            <a:r>
              <a:rPr lang="ru-RU" sz="2400" dirty="0" smtClean="0"/>
              <a:t>Б) аллельные полиморфизмы антигенов системы АВО</a:t>
            </a:r>
          </a:p>
          <a:p>
            <a:pPr marL="0" indent="0" algn="just">
              <a:buNone/>
            </a:pPr>
            <a:r>
              <a:rPr lang="ru-RU" sz="2400" dirty="0" smtClean="0"/>
              <a:t>2. </a:t>
            </a:r>
            <a:r>
              <a:rPr lang="ru-RU" sz="2400" b="1" dirty="0" smtClean="0"/>
              <a:t>Особенности трактовки результатов иммуногематологических исследований, зависящие от основного заболевания</a:t>
            </a:r>
            <a:r>
              <a:rPr lang="ru-RU" sz="2400" dirty="0" smtClean="0"/>
              <a:t>:</a:t>
            </a:r>
          </a:p>
          <a:p>
            <a:pPr marL="0" indent="0" algn="just">
              <a:buNone/>
            </a:pPr>
            <a:r>
              <a:rPr lang="ru-RU" sz="2400" dirty="0" smtClean="0"/>
              <a:t>А) ослабление экспрессии антигенов вплоть до полной утраты</a:t>
            </a:r>
          </a:p>
          <a:p>
            <a:pPr marL="0" indent="0" algn="just">
              <a:buNone/>
            </a:pPr>
            <a:r>
              <a:rPr lang="ru-RU" sz="2400" dirty="0" smtClean="0"/>
              <a:t>Б) отсутствие естественных изогемагглютининов</a:t>
            </a:r>
          </a:p>
          <a:p>
            <a:pPr marL="0" indent="0" algn="just">
              <a:buNone/>
            </a:pPr>
            <a:r>
              <a:rPr lang="ru-RU" sz="2400" dirty="0" smtClean="0"/>
              <a:t>В) ложноположительные результаты у больных с АИГА</a:t>
            </a:r>
          </a:p>
          <a:p>
            <a:pPr marL="0" indent="0" algn="just">
              <a:buNone/>
            </a:pPr>
            <a:r>
              <a:rPr lang="ru-RU" sz="2400" dirty="0" smtClean="0"/>
              <a:t>3. </a:t>
            </a:r>
            <a:r>
              <a:rPr lang="ru-RU" sz="2400" b="1" dirty="0" smtClean="0"/>
              <a:t>Особенности трактовки результатов иммуногематологических </a:t>
            </a:r>
            <a:r>
              <a:rPr lang="ru-RU" sz="2400" b="1" dirty="0"/>
              <a:t>исследований, зависящие от </a:t>
            </a:r>
            <a:r>
              <a:rPr lang="ru-RU" sz="2400" b="1" dirty="0" smtClean="0"/>
              <a:t>проводимого лечения</a:t>
            </a:r>
            <a:r>
              <a:rPr lang="ru-RU" sz="2400" dirty="0" smtClean="0"/>
              <a:t>:</a:t>
            </a:r>
          </a:p>
          <a:p>
            <a:pPr marL="0" indent="0" algn="just">
              <a:buNone/>
            </a:pPr>
            <a:r>
              <a:rPr lang="ru-RU" sz="2400" dirty="0" smtClean="0"/>
              <a:t>А) трансфузии эритроцитсодержащих компонентов</a:t>
            </a:r>
          </a:p>
          <a:p>
            <a:pPr marL="0" indent="0" algn="just">
              <a:buNone/>
            </a:pPr>
            <a:r>
              <a:rPr lang="ru-RU" sz="2400" dirty="0" smtClean="0"/>
              <a:t>Б) трансплантация гемопоэтических стволовых клеток</a:t>
            </a:r>
          </a:p>
          <a:p>
            <a:pPr marL="0" indent="0" algn="just">
              <a:buNone/>
            </a:pPr>
            <a:r>
              <a:rPr lang="ru-RU" sz="2400" dirty="0" smtClean="0"/>
              <a:t>В) лечение специфическими моноклональными антителами (анти</a:t>
            </a:r>
            <a:r>
              <a:rPr lang="en-US" sz="2400" dirty="0" smtClean="0"/>
              <a:t>-CD38)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06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91513" cy="936625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/>
              <a:t>Идентификация групповой принадлежности у больных с посттрансфузионной химерой перед ТКМ</a:t>
            </a:r>
          </a:p>
        </p:txBody>
      </p:sp>
      <p:graphicFrame>
        <p:nvGraphicFramePr>
          <p:cNvPr id="15417" name="Group 5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0718082"/>
              </p:ext>
            </p:extLst>
          </p:nvPr>
        </p:nvGraphicFramePr>
        <p:xfrm>
          <a:off x="457200" y="1341438"/>
          <a:ext cx="8229600" cy="4678363"/>
        </p:xfrm>
        <a:graphic>
          <a:graphicData uri="http://schemas.openxmlformats.org/drawingml/2006/table">
            <a:tbl>
              <a:tblPr/>
              <a:tblGrid>
                <a:gridCol w="514350"/>
                <a:gridCol w="1584325"/>
                <a:gridCol w="3168650"/>
                <a:gridCol w="2962275"/>
              </a:tblGrid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Фенотип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Генотип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Каб-ва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CcD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(90%)e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CcD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Син-н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(I)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β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1:4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ABO*O01/A101 (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Ер-в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(50%)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1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Шел-в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сл.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(50%)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β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++++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ccDE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(85%)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ABO*O01/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 (O1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ccDE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Бул-в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ccD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(95%)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(50%)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ccD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Ee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Дьяк-в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(80%)D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(10%)e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ee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29" name="Rectangle 5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6092825"/>
            <a:ext cx="8229600" cy="7651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Выявление маркеров для мониторинга приживления ГСК с целью обеспечения иммунологической безопасности трансфузий гемокомпонентов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Предсказание появления иммунных антител</a:t>
            </a:r>
          </a:p>
          <a:p>
            <a:pPr eaLnBrk="1" hangingPunct="1">
              <a:lnSpc>
                <a:spcPct val="80000"/>
              </a:lnSpc>
            </a:pPr>
            <a:endParaRPr lang="ru-RU" altLang="ru-RU" sz="1600" smtClean="0"/>
          </a:p>
        </p:txBody>
      </p:sp>
    </p:spTree>
    <p:extLst>
      <p:ext uri="{BB962C8B-B14F-4D97-AF65-F5344CB8AC3E}">
        <p14:creationId xmlns:p14="http://schemas.microsoft.com/office/powerpoint/2010/main" val="7640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4"/>
          <p:cNvSpPr>
            <a:spLocks noGrp="1"/>
          </p:cNvSpPr>
          <p:nvPr>
            <p:ph type="title"/>
          </p:nvPr>
        </p:nvSpPr>
        <p:spPr>
          <a:xfrm>
            <a:off x="250825" y="152400"/>
            <a:ext cx="8497888" cy="111636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/>
              <a:t>Б. Мониторинг приживления гемопоэтических стволовых клеток по </a:t>
            </a:r>
            <a:r>
              <a:rPr lang="ru-RU" altLang="ru-RU" sz="2400" dirty="0" err="1" smtClean="0"/>
              <a:t>эритроцитарным</a:t>
            </a:r>
            <a:r>
              <a:rPr lang="ru-RU" altLang="ru-RU" sz="2400" dirty="0" smtClean="0"/>
              <a:t> маркерам в сроки +30 дней после </a:t>
            </a:r>
            <a:r>
              <a:rPr lang="ru-RU" altLang="ru-RU" sz="2400" dirty="0" err="1" smtClean="0"/>
              <a:t>алломиелотрансплантации</a:t>
            </a:r>
            <a:endParaRPr lang="ru-RU" altLang="ru-RU" sz="24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579270"/>
              </p:ext>
            </p:extLst>
          </p:nvPr>
        </p:nvGraphicFramePr>
        <p:xfrm>
          <a:off x="457200" y="1412776"/>
          <a:ext cx="8003232" cy="5200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400"/>
                <a:gridCol w="1165224"/>
                <a:gridCol w="526325"/>
                <a:gridCol w="900739"/>
                <a:gridCol w="868913"/>
                <a:gridCol w="2011407"/>
                <a:gridCol w="2016224"/>
              </a:tblGrid>
              <a:tr h="30582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ФИО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Диагноз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Группа крови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Результаты исследований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после ТГСК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Реципи-ента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 ТГСК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донора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Серологические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молекулярные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</a:tr>
              <a:tr h="305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гены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эритроцитов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</a:tr>
              <a:tr h="458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Ер-</a:t>
                      </a:r>
                      <a:r>
                        <a:rPr lang="ru-RU" sz="900" dirty="0" err="1" smtClean="0">
                          <a:effectLst/>
                        </a:rPr>
                        <a:t>ва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В.М.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Ph</a:t>
                      </a:r>
                      <a:r>
                        <a:rPr lang="ru-RU" sz="900">
                          <a:effectLst/>
                        </a:rPr>
                        <a:t>+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ОЛЛ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CcDEe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MN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r>
                        <a:rPr lang="en-US" sz="900">
                          <a:effectLst/>
                        </a:rPr>
                        <a:t>cDEe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NN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</a:t>
                      </a:r>
                      <a:r>
                        <a:rPr lang="ru-RU" sz="1200" b="1" baseline="-25000" dirty="0">
                          <a:effectLst/>
                        </a:rPr>
                        <a:t>х95</a:t>
                      </a:r>
                      <a:r>
                        <a:rPr lang="ru-RU" sz="1200" b="1" dirty="0">
                          <a:effectLst/>
                        </a:rPr>
                        <a:t> α,ß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С-100%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</a:t>
                      </a:r>
                      <a:r>
                        <a:rPr lang="ru-RU" sz="1200" b="1" dirty="0">
                          <a:effectLst/>
                        </a:rPr>
                        <a:t> – 100%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В1О1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effectLst/>
                        </a:rPr>
                        <a:t>с</a:t>
                      </a:r>
                      <a:r>
                        <a:rPr lang="en-US" sz="1200" b="1" u="sng" dirty="0" err="1">
                          <a:effectLst/>
                        </a:rPr>
                        <a:t>cDEe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highlight>
                            <a:srgbClr val="00FFFF"/>
                          </a:highlight>
                        </a:rPr>
                        <a:t>MN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</a:tr>
              <a:tr h="458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Ер-в </a:t>
                      </a:r>
                      <a:r>
                        <a:rPr lang="ru-RU" sz="900" dirty="0">
                          <a:effectLst/>
                        </a:rPr>
                        <a:t>А.Е.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АА тяж.ф. с ПНГ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ccdee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MN</a:t>
                      </a:r>
                      <a:r>
                        <a:rPr lang="ru-RU" sz="900" baseline="-25000">
                          <a:effectLst/>
                        </a:rPr>
                        <a:t>х50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</a:t>
                      </a:r>
                      <a:r>
                        <a:rPr lang="ru-RU" sz="900">
                          <a:effectLst/>
                        </a:rPr>
                        <a:t>2</a:t>
                      </a:r>
                      <a:r>
                        <a:rPr lang="en-US" sz="900">
                          <a:effectLst/>
                        </a:rPr>
                        <a:t>B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CcD</a:t>
                      </a:r>
                      <a:r>
                        <a:rPr lang="en-US" sz="900" baseline="30000">
                          <a:effectLst/>
                        </a:rPr>
                        <a:t>w</a:t>
                      </a:r>
                      <a:r>
                        <a:rPr lang="en-US" sz="900">
                          <a:effectLst/>
                        </a:rPr>
                        <a:t> ee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MM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</a:t>
                      </a:r>
                      <a:r>
                        <a:rPr lang="ru-RU" sz="1200" b="1" baseline="-25000" dirty="0">
                          <a:effectLst/>
                        </a:rPr>
                        <a:t>х20</a:t>
                      </a:r>
                      <a:r>
                        <a:rPr lang="ru-RU" sz="1200" b="1" dirty="0">
                          <a:effectLst/>
                        </a:rPr>
                        <a:t> α,ß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</a:t>
                      </a:r>
                      <a:r>
                        <a:rPr lang="ru-RU" sz="1200" b="1" baseline="-25000" dirty="0">
                          <a:effectLst/>
                        </a:rPr>
                        <a:t>х20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</a:t>
                      </a:r>
                      <a:r>
                        <a:rPr lang="ru-RU" sz="1200" b="1" baseline="-25000" dirty="0">
                          <a:effectLst/>
                        </a:rPr>
                        <a:t>х90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</a:t>
                      </a:r>
                      <a:r>
                        <a:rPr lang="ru-RU" sz="1200" b="1" dirty="0">
                          <a:effectLst/>
                        </a:rPr>
                        <a:t>2</a:t>
                      </a:r>
                      <a:r>
                        <a:rPr lang="en-US" sz="1200" b="1" dirty="0">
                          <a:effectLst/>
                        </a:rPr>
                        <a:t>B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CcD</a:t>
                      </a:r>
                      <a:r>
                        <a:rPr lang="en-US" sz="1200" b="1" baseline="30000" dirty="0" err="1">
                          <a:effectLst/>
                        </a:rPr>
                        <a:t>w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ee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highlight>
                            <a:srgbClr val="00FFFF"/>
                          </a:highlight>
                        </a:rPr>
                        <a:t>MN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</a:tr>
              <a:tr h="458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Гав-ц И. М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ОМЛ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АВ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CCDee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MN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CcDee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NN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</a:t>
                      </a:r>
                      <a:r>
                        <a:rPr lang="ru-RU" sz="1200" b="1" baseline="-25000" dirty="0">
                          <a:effectLst/>
                        </a:rPr>
                        <a:t>х90</a:t>
                      </a:r>
                      <a:r>
                        <a:rPr lang="ru-RU" sz="1200" b="1" dirty="0">
                          <a:effectLst/>
                        </a:rPr>
                        <a:t> α,ß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</a:t>
                      </a:r>
                      <a:r>
                        <a:rPr lang="ru-RU" sz="1200" b="1" baseline="-25000" dirty="0">
                          <a:effectLst/>
                        </a:rPr>
                        <a:t>х60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</a:t>
                      </a:r>
                      <a:r>
                        <a:rPr lang="ru-RU" sz="1200" b="1" baseline="-25000" dirty="0">
                          <a:effectLst/>
                        </a:rPr>
                        <a:t>х80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A1O1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CcDee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NN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</a:tr>
              <a:tr h="3058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</a:rPr>
                        <a:t>Зас</a:t>
                      </a:r>
                      <a:r>
                        <a:rPr lang="ru-RU" sz="900" dirty="0" smtClean="0">
                          <a:effectLst/>
                        </a:rPr>
                        <a:t>-н </a:t>
                      </a:r>
                      <a:r>
                        <a:rPr lang="ru-RU" sz="900" dirty="0">
                          <a:effectLst/>
                        </a:rPr>
                        <a:t>Р.С.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ОМЛ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CcDEe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r>
                        <a:rPr lang="en-US" sz="900">
                          <a:effectLst/>
                        </a:rPr>
                        <a:t>cDEe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А</a:t>
                      </a:r>
                      <a:r>
                        <a:rPr lang="ru-RU" sz="1200" b="1" baseline="-25000" dirty="0">
                          <a:effectLst/>
                        </a:rPr>
                        <a:t>х30</a:t>
                      </a:r>
                      <a:r>
                        <a:rPr lang="ru-RU" sz="1200" b="1" dirty="0">
                          <a:effectLst/>
                        </a:rPr>
                        <a:t> В</a:t>
                      </a:r>
                      <a:r>
                        <a:rPr lang="ru-RU" sz="1200" b="1" baseline="-25000" dirty="0">
                          <a:effectLst/>
                        </a:rPr>
                        <a:t>х95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</a:t>
                      </a:r>
                      <a:r>
                        <a:rPr lang="ru-RU" sz="1200" b="1" baseline="-25000" dirty="0">
                          <a:effectLst/>
                        </a:rPr>
                        <a:t>х95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А1О1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</a:t>
                      </a:r>
                      <a:r>
                        <a:rPr lang="en-US" sz="1200" b="1" dirty="0" err="1">
                          <a:effectLst/>
                        </a:rPr>
                        <a:t>cDEe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</a:tr>
              <a:tr h="458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</a:rPr>
                        <a:t>Коб-ва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Л.В.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CCDee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MN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CCDee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MM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</a:t>
                      </a:r>
                      <a:r>
                        <a:rPr lang="ru-RU" sz="1200" b="1" baseline="-25000" dirty="0">
                          <a:effectLst/>
                        </a:rPr>
                        <a:t>х5</a:t>
                      </a:r>
                      <a:r>
                        <a:rPr lang="ru-RU" sz="1200" b="1" dirty="0">
                          <a:effectLst/>
                        </a:rPr>
                        <a:t> α - 1:4, ß – ц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</a:t>
                      </a:r>
                      <a:r>
                        <a:rPr lang="ru-RU" sz="1200" b="1" baseline="-25000" dirty="0">
                          <a:effectLst/>
                        </a:rPr>
                        <a:t>х95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В1О1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MM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</a:tr>
              <a:tr h="325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Гн-</a:t>
                      </a:r>
                      <a:r>
                        <a:rPr lang="ru-RU" sz="900" dirty="0" err="1" smtClean="0">
                          <a:effectLst/>
                        </a:rPr>
                        <a:t>ва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Л.В.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ОМЛ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CCDee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CcDEe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О-100% α - 1:4 ß – 1:2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highlight>
                            <a:srgbClr val="00FFFF"/>
                          </a:highlight>
                        </a:rPr>
                        <a:t>CcDee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highlight>
                            <a:srgbClr val="00FFFF"/>
                          </a:highlight>
                        </a:rPr>
                        <a:t>О1О1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highlight>
                            <a:srgbClr val="00FFFF"/>
                          </a:highlight>
                        </a:rPr>
                        <a:t>CcDee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</a:tr>
              <a:tr h="458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Ан-</a:t>
                      </a:r>
                      <a:r>
                        <a:rPr lang="ru-RU" sz="900" dirty="0" err="1" smtClean="0">
                          <a:effectLst/>
                        </a:rPr>
                        <a:t>ва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Э.Х.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ОМЛ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АВ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CcDEe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А2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CcDee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</a:t>
                      </a:r>
                      <a:r>
                        <a:rPr lang="ru-RU" sz="1200" b="1" baseline="-25000" dirty="0">
                          <a:effectLst/>
                        </a:rPr>
                        <a:t>х95</a:t>
                      </a:r>
                      <a:r>
                        <a:rPr lang="ru-RU" sz="1200" b="1" dirty="0">
                          <a:effectLst/>
                        </a:rPr>
                        <a:t> α,ß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Е</a:t>
                      </a:r>
                      <a:r>
                        <a:rPr lang="ru-RU" sz="1200" b="1" baseline="-25000" dirty="0">
                          <a:effectLst/>
                        </a:rPr>
                        <a:t>х95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highlight>
                            <a:srgbClr val="00FFFF"/>
                          </a:highlight>
                        </a:rPr>
                        <a:t>А1А2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Сс</a:t>
                      </a:r>
                      <a:r>
                        <a:rPr lang="en-US" sz="1200" b="1" dirty="0">
                          <a:effectLst/>
                        </a:rPr>
                        <a:t>Dee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</a:tr>
              <a:tr h="3058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Н-ин </a:t>
                      </a:r>
                      <a:r>
                        <a:rPr lang="ru-RU" sz="900" dirty="0">
                          <a:effectLst/>
                        </a:rPr>
                        <a:t>Е.Ю.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ОМЛ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А</a:t>
                      </a:r>
                      <a:r>
                        <a:rPr lang="ru-RU" sz="1200" b="1" baseline="-25000" dirty="0">
                          <a:effectLst/>
                        </a:rPr>
                        <a:t>х95</a:t>
                      </a:r>
                      <a:r>
                        <a:rPr lang="ru-RU" sz="1200" b="1" dirty="0">
                          <a:effectLst/>
                        </a:rPr>
                        <a:t> ß -1:2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O1O1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</a:tr>
              <a:tr h="1994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Мир-ко </a:t>
                      </a:r>
                      <a:r>
                        <a:rPr lang="ru-RU" sz="900" dirty="0">
                          <a:effectLst/>
                        </a:rPr>
                        <a:t>С.В.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В-ОЛЛ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</a:t>
                      </a:r>
                      <a:r>
                        <a:rPr lang="ru-RU" sz="1200" b="1" baseline="-25000" dirty="0">
                          <a:effectLst/>
                        </a:rPr>
                        <a:t>х20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АВ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62" marR="49862" marT="0" marB="0"/>
                </a:tc>
              </a:tr>
            </a:tbl>
          </a:graphicData>
        </a:graphic>
      </p:graphicFrame>
      <p:sp>
        <p:nvSpPr>
          <p:cNvPr id="51204" name="Rectangle 1"/>
          <p:cNvSpPr>
            <a:spLocks noChangeArrowheads="1"/>
          </p:cNvSpPr>
          <p:nvPr/>
        </p:nvSpPr>
        <p:spPr bwMode="auto">
          <a:xfrm>
            <a:off x="457200" y="1570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85010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В. Влияние </a:t>
            </a:r>
            <a:r>
              <a:rPr lang="ru-RU" sz="2400" b="1" dirty="0"/>
              <a:t>анти-</a:t>
            </a:r>
            <a:r>
              <a:rPr lang="en-US" sz="2400" b="1" dirty="0"/>
              <a:t>CD38 </a:t>
            </a:r>
            <a:r>
              <a:rPr lang="ru-RU" sz="2400" b="1" dirty="0"/>
              <a:t>антител на результаты иммуногематологических исследований и способы его устранения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 err="1"/>
              <a:t>Даратумумаб</a:t>
            </a:r>
            <a:r>
              <a:rPr lang="ru-RU" sz="2800" b="1" dirty="0"/>
              <a:t> – это анти-</a:t>
            </a:r>
            <a:r>
              <a:rPr lang="en-US" sz="2800" b="1" dirty="0"/>
              <a:t>CD38 </a:t>
            </a:r>
            <a:r>
              <a:rPr lang="ru-RU" sz="2800" b="1" dirty="0" err="1"/>
              <a:t>моноклональное</a:t>
            </a:r>
            <a:r>
              <a:rPr lang="ru-RU" sz="2800" b="1" dirty="0"/>
              <a:t> антитело человека, принадлежит к </a:t>
            </a:r>
            <a:r>
              <a:rPr lang="en-US" sz="2800" b="1" dirty="0"/>
              <a:t>IgG </a:t>
            </a:r>
            <a:r>
              <a:rPr lang="ru-RU" sz="2800" b="1" dirty="0"/>
              <a:t>классу и применяется для лечения больных с множественной миеломой. </a:t>
            </a:r>
            <a:endParaRPr lang="en-US" sz="2800" b="1" baseline="30000" dirty="0"/>
          </a:p>
          <a:p>
            <a:pPr algn="just"/>
            <a:r>
              <a:rPr lang="ru-RU" sz="2800" b="1" dirty="0" err="1"/>
              <a:t>Даратумумаб</a:t>
            </a:r>
            <a:r>
              <a:rPr lang="en-US" sz="2800" dirty="0"/>
              <a:t> </a:t>
            </a:r>
            <a:r>
              <a:rPr lang="ru-RU" sz="2800" b="1" dirty="0"/>
              <a:t>связывается с </a:t>
            </a:r>
            <a:r>
              <a:rPr lang="en-US" sz="2800" b="1" dirty="0"/>
              <a:t>CD38 </a:t>
            </a:r>
            <a:r>
              <a:rPr lang="ru-RU" sz="2800" b="1" dirty="0"/>
              <a:t>эритроцитов и влияет на результаты серологических реакций, выполняемых в прямом и непрямом антиглобулиновом тестах – ППК (прямая проба Кумбса) и НАТ (непрямая проба Кумбса),</a:t>
            </a:r>
            <a:r>
              <a:rPr lang="en-US" sz="2800" b="1" dirty="0"/>
              <a:t> </a:t>
            </a:r>
            <a:r>
              <a:rPr lang="ru-RU" sz="2800" b="1" dirty="0"/>
              <a:t>в частности  перед трансфузиями (проба на совместимость  и скрининг </a:t>
            </a:r>
            <a:r>
              <a:rPr lang="ru-RU" sz="2800" b="1" dirty="0" err="1"/>
              <a:t>аллоиммунных</a:t>
            </a:r>
            <a:r>
              <a:rPr lang="ru-RU" sz="2800" b="1" dirty="0"/>
              <a:t> антител) </a:t>
            </a:r>
          </a:p>
        </p:txBody>
      </p:sp>
    </p:spTree>
    <p:extLst>
      <p:ext uri="{BB962C8B-B14F-4D97-AF65-F5344CB8AC3E}">
        <p14:creationId xmlns:p14="http://schemas.microsoft.com/office/powerpoint/2010/main" val="30443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66" y="126999"/>
            <a:ext cx="8242859" cy="72390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Непрямой антиглобулиновый тест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36" y="846199"/>
            <a:ext cx="8521228" cy="560713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Определение неполных аллоиммунных антител в сыворотке больного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0C15-9294-4C2D-9232-1CDAA0EDCD35}" type="slidenum">
              <a:rPr lang="en-US" smtClean="0"/>
              <a:t>23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7" y="1543943"/>
            <a:ext cx="7862386" cy="452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05317" y="5859368"/>
            <a:ext cx="12859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RBCs, red blood cells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5098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Влияние Даратумумаба на результат непрямого антиглобулинового теста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При постановке НАТ Даратумумаб связывается с   эритроцитами (стандартными или планируемыми для переливания)</a:t>
            </a:r>
            <a:r>
              <a:rPr lang="en-US" sz="1600" dirty="0" smtClean="0"/>
              <a:t>, </a:t>
            </a:r>
            <a:r>
              <a:rPr lang="ru-RU" sz="1600" dirty="0" smtClean="0"/>
              <a:t>вызывая  </a:t>
            </a:r>
            <a:r>
              <a:rPr lang="en-US" sz="1600" dirty="0" smtClean="0"/>
              <a:t>CD38 </a:t>
            </a:r>
            <a:r>
              <a:rPr lang="ru-RU" sz="1600" dirty="0" smtClean="0"/>
              <a:t>–специфическую  агглютинацию. Результат НАТ будет  положительным  </a:t>
            </a:r>
            <a:r>
              <a:rPr lang="ru-RU" sz="1600" baseline="30000" dirty="0" smtClean="0"/>
              <a:t> </a:t>
            </a:r>
            <a:r>
              <a:rPr lang="ru-RU" sz="1600" dirty="0" smtClean="0"/>
              <a:t>у всех больных, леченных Даратумумабом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0C15-9294-4C2D-9232-1CDAA0EDCD35}" type="slidenum">
              <a:rPr lang="en-US" smtClean="0"/>
              <a:t>24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36912"/>
            <a:ext cx="8534400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7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1581"/>
            <a:ext cx="9036495" cy="95410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Методы  устранения  влияния даратумумаба на результаты  серологических тестов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89283"/>
            <a:ext cx="8551738" cy="5221069"/>
          </a:xfrm>
        </p:spPr>
        <p:txBody>
          <a:bodyPr>
            <a:normAutofit fontScale="92500" lnSpcReduction="10000"/>
          </a:bodyPr>
          <a:lstStyle/>
          <a:p>
            <a:r>
              <a:rPr lang="ru-RU" sz="3600" u="sng" dirty="0" smtClean="0"/>
              <a:t>Денатурация   </a:t>
            </a:r>
            <a:r>
              <a:rPr lang="en-US" sz="3600" u="sng" dirty="0" smtClean="0"/>
              <a:t>CD38 </a:t>
            </a:r>
            <a:r>
              <a:rPr lang="ru-RU" sz="3600" u="sng" dirty="0" smtClean="0"/>
              <a:t>эритроцитов </a:t>
            </a:r>
            <a:r>
              <a:rPr lang="ru-RU" sz="3600" dirty="0" smtClean="0"/>
              <a:t> </a:t>
            </a:r>
            <a:r>
              <a:rPr lang="ru-RU" sz="3600" b="1" dirty="0" smtClean="0"/>
              <a:t>дитиотреитолом (ДТТ)</a:t>
            </a:r>
            <a:endParaRPr lang="en-US" sz="3600" dirty="0" smtClean="0"/>
          </a:p>
          <a:p>
            <a:r>
              <a:rPr lang="ru-RU" sz="2400" dirty="0" smtClean="0"/>
              <a:t>Связывание анти-</a:t>
            </a:r>
            <a:r>
              <a:rPr lang="en-US" sz="2400" dirty="0" smtClean="0"/>
              <a:t>CD38 </a:t>
            </a:r>
            <a:r>
              <a:rPr lang="ru-RU" sz="2400" dirty="0" smtClean="0"/>
              <a:t>в плазме или сыворотке больного с помощью:</a:t>
            </a:r>
          </a:p>
          <a:p>
            <a:pPr marL="0" indent="0">
              <a:buNone/>
            </a:pPr>
            <a:r>
              <a:rPr lang="ru-RU" sz="2000" dirty="0" smtClean="0"/>
              <a:t>      А. антиидиотипических антител к </a:t>
            </a:r>
            <a:r>
              <a:rPr lang="en-US" sz="2000" dirty="0" smtClean="0"/>
              <a:t> </a:t>
            </a:r>
            <a:r>
              <a:rPr lang="ru-RU" sz="2000" dirty="0" smtClean="0"/>
              <a:t>даратумумабу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    Б. растворимых </a:t>
            </a:r>
            <a:r>
              <a:rPr lang="en-US" sz="2000" dirty="0" smtClean="0"/>
              <a:t>CD38</a:t>
            </a:r>
            <a:r>
              <a:rPr lang="ru-RU" sz="2000" dirty="0" smtClean="0"/>
              <a:t> антигенов</a:t>
            </a:r>
            <a:r>
              <a:rPr lang="en-US" sz="2000" dirty="0" smtClean="0"/>
              <a:t> </a:t>
            </a:r>
          </a:p>
          <a:p>
            <a:r>
              <a:rPr lang="ru-RU" sz="2400" u="sng" dirty="0" smtClean="0"/>
              <a:t>Другие стратегии </a:t>
            </a:r>
            <a:endParaRPr lang="en-US" sz="2400" u="sng" dirty="0" smtClean="0"/>
          </a:p>
          <a:p>
            <a:pPr lvl="1"/>
            <a:r>
              <a:rPr lang="ru-RU" dirty="0" smtClean="0"/>
              <a:t>Расширенное фенотипирование </a:t>
            </a:r>
            <a:r>
              <a:rPr lang="en-US" dirty="0" smtClean="0"/>
              <a:t>– </a:t>
            </a:r>
            <a:r>
              <a:rPr lang="ru-RU" dirty="0" smtClean="0"/>
              <a:t>определение антигенов эритроцитов с использованием моно- или поликлональных антител до введения даратумумаба</a:t>
            </a:r>
            <a:r>
              <a:rPr lang="ru-RU" dirty="0"/>
              <a:t>.</a:t>
            </a:r>
            <a:endParaRPr lang="en-US" dirty="0" smtClean="0"/>
          </a:p>
          <a:p>
            <a:pPr lvl="1"/>
            <a:r>
              <a:rPr lang="ru-RU" dirty="0" smtClean="0"/>
              <a:t>Генотипирование </a:t>
            </a:r>
            <a:r>
              <a:rPr lang="en-US" dirty="0" smtClean="0"/>
              <a:t>– </a:t>
            </a:r>
            <a:r>
              <a:rPr lang="ru-RU" dirty="0" smtClean="0"/>
              <a:t>типирование генов эритроцитарных антигенов </a:t>
            </a:r>
            <a:r>
              <a:rPr lang="en-US" dirty="0" smtClean="0"/>
              <a:t>(</a:t>
            </a:r>
            <a:r>
              <a:rPr lang="ru-RU" dirty="0" smtClean="0"/>
              <a:t>предпочтительно, если фенотипирование невозможно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495-5B3D-4863-AA91-E34554A7D619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2701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505050"/>
                </a:solidFill>
              </a:rPr>
              <a:t>Chapuy</a:t>
            </a:r>
            <a:r>
              <a:rPr lang="en-US" sz="1400" dirty="0">
                <a:solidFill>
                  <a:srgbClr val="505050"/>
                </a:solidFill>
              </a:rPr>
              <a:t> et al. (2015) Transfusion</a:t>
            </a:r>
          </a:p>
          <a:p>
            <a:r>
              <a:rPr lang="en-US" sz="1400" dirty="0" err="1">
                <a:solidFill>
                  <a:srgbClr val="505050"/>
                </a:solidFill>
              </a:rPr>
              <a:t>Oostendorp</a:t>
            </a:r>
            <a:r>
              <a:rPr lang="en-US" sz="1400" dirty="0">
                <a:solidFill>
                  <a:srgbClr val="505050"/>
                </a:solidFill>
              </a:rPr>
              <a:t> et al. (2015) Transfusion</a:t>
            </a:r>
          </a:p>
        </p:txBody>
      </p:sp>
    </p:spTree>
    <p:extLst>
      <p:ext uri="{BB962C8B-B14F-4D97-AF65-F5344CB8AC3E}">
        <p14:creationId xmlns:p14="http://schemas.microsoft.com/office/powerpoint/2010/main" val="326644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90154"/>
            <a:ext cx="8991600" cy="5232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Обработка эритроцитов  дитиотреитолом (ДТТ)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495-5B3D-4863-AA91-E34554A7D619}" type="slidenum">
              <a:rPr lang="en-US" smtClean="0"/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3589" y="1128303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ДТ</a:t>
            </a:r>
            <a:r>
              <a:rPr lang="en-US" sz="2000" dirty="0" smtClean="0">
                <a:solidFill>
                  <a:srgbClr val="000000"/>
                </a:solidFill>
              </a:rPr>
              <a:t>T </a:t>
            </a:r>
            <a:r>
              <a:rPr lang="ru-RU" sz="2000" dirty="0" smtClean="0">
                <a:solidFill>
                  <a:srgbClr val="000000"/>
                </a:solidFill>
              </a:rPr>
              <a:t>разрушает  дисульфидные мостики антигена  </a:t>
            </a:r>
            <a:r>
              <a:rPr lang="en-US" sz="2000" dirty="0" smtClean="0">
                <a:solidFill>
                  <a:srgbClr val="000000"/>
                </a:solidFill>
              </a:rPr>
              <a:t>CD38 </a:t>
            </a:r>
            <a:r>
              <a:rPr lang="ru-RU" sz="2000" dirty="0" smtClean="0">
                <a:solidFill>
                  <a:srgbClr val="000000"/>
                </a:solidFill>
              </a:rPr>
              <a:t>на эритроцитах, что приводит к нарушению пространственной конфигурации внеклеточного домена </a:t>
            </a:r>
            <a:r>
              <a:rPr lang="en-US" sz="2000" dirty="0" smtClean="0">
                <a:solidFill>
                  <a:srgbClr val="000000"/>
                </a:solidFill>
              </a:rPr>
              <a:t>CD38</a:t>
            </a:r>
            <a:r>
              <a:rPr lang="ru-RU" sz="2000" dirty="0" smtClean="0">
                <a:solidFill>
                  <a:srgbClr val="000000"/>
                </a:solidFill>
              </a:rPr>
              <a:t>. Появляющаяся структура не связывает анти-</a:t>
            </a:r>
            <a:r>
              <a:rPr lang="en-US" sz="2000" dirty="0" smtClean="0">
                <a:solidFill>
                  <a:srgbClr val="000000"/>
                </a:solidFill>
              </a:rPr>
              <a:t>CD38 </a:t>
            </a:r>
            <a:r>
              <a:rPr lang="ru-RU" sz="2000" dirty="0" smtClean="0">
                <a:solidFill>
                  <a:srgbClr val="000000"/>
                </a:solidFill>
              </a:rPr>
              <a:t>антитела (</a:t>
            </a:r>
            <a:r>
              <a:rPr lang="ru-RU" sz="2000" dirty="0" err="1" smtClean="0">
                <a:solidFill>
                  <a:srgbClr val="000000"/>
                </a:solidFill>
              </a:rPr>
              <a:t>даратумумаб</a:t>
            </a:r>
            <a:r>
              <a:rPr lang="ru-RU" sz="2000" dirty="0" smtClean="0">
                <a:solidFill>
                  <a:srgbClr val="000000"/>
                </a:solidFill>
              </a:rPr>
              <a:t>).</a:t>
            </a:r>
            <a:endParaRPr lang="en-US" sz="4800" dirty="0">
              <a:solidFill>
                <a:srgbClr val="000000"/>
              </a:solidFill>
            </a:endParaRP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386382" y="3156839"/>
            <a:ext cx="2541313" cy="3521818"/>
            <a:chOff x="3990976" y="1371600"/>
            <a:chExt cx="3629026" cy="5029200"/>
          </a:xfrm>
        </p:grpSpPr>
        <p:pic>
          <p:nvPicPr>
            <p:cNvPr id="13" name="Picture 4" descr="Figure 2 Overview of the structure of bCD38 and its active site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03" t="60" b="45770"/>
            <a:stretch>
              <a:fillRect/>
            </a:stretch>
          </p:blipFill>
          <p:spPr bwMode="auto">
            <a:xfrm>
              <a:off x="4276860" y="1371600"/>
              <a:ext cx="3343142" cy="502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 bwMode="auto">
            <a:xfrm>
              <a:off x="3990976" y="1371600"/>
              <a:ext cx="647701" cy="708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175376" y="3494088"/>
              <a:ext cx="888999" cy="6286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025901" y="2259013"/>
              <a:ext cx="190500" cy="1904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430714" y="2276474"/>
              <a:ext cx="190500" cy="1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9" name="Group 19"/>
            <p:cNvGrpSpPr>
              <a:grpSpLocks/>
            </p:cNvGrpSpPr>
            <p:nvPr/>
          </p:nvGrpSpPr>
          <p:grpSpPr bwMode="auto">
            <a:xfrm>
              <a:off x="4084638" y="1714500"/>
              <a:ext cx="2700338" cy="4057650"/>
              <a:chOff x="4084553" y="1715025"/>
              <a:chExt cx="2699791" cy="4057628"/>
            </a:xfrm>
          </p:grpSpPr>
          <p:sp>
            <p:nvSpPr>
              <p:cNvPr id="20" name="Down Arrow 19"/>
              <p:cNvSpPr/>
              <p:nvPr/>
            </p:nvSpPr>
            <p:spPr>
              <a:xfrm rot="1970805">
                <a:off x="6105835" y="1715025"/>
                <a:ext cx="299982" cy="476534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Down Arrow 20"/>
              <p:cNvSpPr/>
              <p:nvPr/>
            </p:nvSpPr>
            <p:spPr>
              <a:xfrm rot="19022162">
                <a:off x="4084553" y="2095719"/>
                <a:ext cx="299982" cy="476534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Down Arrow 21"/>
              <p:cNvSpPr/>
              <p:nvPr/>
            </p:nvSpPr>
            <p:spPr>
              <a:xfrm rot="16200000">
                <a:off x="4660273" y="4026528"/>
                <a:ext cx="299983" cy="476533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Down Arrow 22"/>
              <p:cNvSpPr/>
              <p:nvPr/>
            </p:nvSpPr>
            <p:spPr>
              <a:xfrm rot="7878150">
                <a:off x="6396086" y="5062117"/>
                <a:ext cx="299983" cy="476533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Down Arrow 23"/>
              <p:cNvSpPr/>
              <p:nvPr/>
            </p:nvSpPr>
            <p:spPr>
              <a:xfrm rot="11708365">
                <a:off x="5760958" y="5296119"/>
                <a:ext cx="299982" cy="476534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4" name="TextBox 83"/>
          <p:cNvSpPr txBox="1"/>
          <p:nvPr/>
        </p:nvSpPr>
        <p:spPr>
          <a:xfrm>
            <a:off x="3313864" y="2825297"/>
            <a:ext cx="178302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latin typeface="Calibri"/>
              </a:rPr>
              <a:t>Д</a:t>
            </a:r>
            <a:r>
              <a:rPr lang="en-US" sz="4000" b="1" dirty="0" smtClean="0">
                <a:solidFill>
                  <a:srgbClr val="002060"/>
                </a:solidFill>
                <a:latin typeface="Calibri"/>
              </a:rPr>
              <a:t>TT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rgbClr val="002060"/>
                </a:solidFill>
                <a:latin typeface="Calibri"/>
              </a:rPr>
              <a:t>(</a:t>
            </a:r>
            <a:r>
              <a:rPr lang="ru-RU" sz="1200" b="1" dirty="0" err="1" smtClean="0">
                <a:solidFill>
                  <a:srgbClr val="505050"/>
                </a:solidFill>
              </a:rPr>
              <a:t>дитиотреитол</a:t>
            </a:r>
            <a:r>
              <a:rPr lang="en-US" sz="1400" b="1" dirty="0" smtClean="0">
                <a:solidFill>
                  <a:srgbClr val="505050"/>
                </a:solidFill>
              </a:rPr>
              <a:t>)</a:t>
            </a:r>
            <a:endParaRPr lang="en-US" sz="1400" b="1" dirty="0" smtClean="0">
              <a:solidFill>
                <a:srgbClr val="002060"/>
              </a:solidFill>
              <a:latin typeface="Calibri"/>
            </a:endParaRPr>
          </a:p>
          <a:p>
            <a:pPr algn="ctr">
              <a:defRPr/>
            </a:pPr>
            <a:endParaRPr lang="en-US" sz="4000" b="1" dirty="0" smtClean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27" name="Picture 2" descr="http://legacy.owensboro.kctcs.edu/gcaplan/anat2/notes/Image32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38182" r="26154" b="10909"/>
          <a:stretch>
            <a:fillRect/>
          </a:stretch>
        </p:blipFill>
        <p:spPr bwMode="auto">
          <a:xfrm>
            <a:off x="5975351" y="2928118"/>
            <a:ext cx="15303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12"/>
          <p:cNvGrpSpPr>
            <a:grpSpLocks/>
          </p:cNvGrpSpPr>
          <p:nvPr/>
        </p:nvGrpSpPr>
        <p:grpSpPr bwMode="auto">
          <a:xfrm>
            <a:off x="6213021" y="2443993"/>
            <a:ext cx="734411" cy="514018"/>
            <a:chOff x="3429000" y="1752600"/>
            <a:chExt cx="5410200" cy="3586537"/>
          </a:xfrm>
        </p:grpSpPr>
        <p:grpSp>
          <p:nvGrpSpPr>
            <p:cNvPr id="66" name="Group 9"/>
            <p:cNvGrpSpPr>
              <a:grpSpLocks/>
            </p:cNvGrpSpPr>
            <p:nvPr/>
          </p:nvGrpSpPr>
          <p:grpSpPr bwMode="auto">
            <a:xfrm>
              <a:off x="3429000" y="1752600"/>
              <a:ext cx="5410200" cy="3586537"/>
              <a:chOff x="1143000" y="1524000"/>
              <a:chExt cx="6391175" cy="4368316"/>
            </a:xfrm>
          </p:grpSpPr>
          <p:pic>
            <p:nvPicPr>
              <p:cNvPr id="69" name="Picture 4" descr="Figure 2 Overview of the structure of bCD38 and its active site.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703" t="60" b="51419"/>
              <a:stretch>
                <a:fillRect/>
              </a:stretch>
            </p:blipFill>
            <p:spPr bwMode="auto">
              <a:xfrm>
                <a:off x="4383596" y="1524000"/>
                <a:ext cx="3150579" cy="4368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Rectangle 69"/>
              <p:cNvSpPr/>
              <p:nvPr/>
            </p:nvSpPr>
            <p:spPr>
              <a:xfrm>
                <a:off x="4117210" y="1524000"/>
                <a:ext cx="607866" cy="6880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175670" y="3588152"/>
                <a:ext cx="828908" cy="60709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044939" y="3628622"/>
                <a:ext cx="828908" cy="6071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146960" y="1524000"/>
                <a:ext cx="303933" cy="3777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7" name="Oval 66"/>
            <p:cNvSpPr/>
            <p:nvPr/>
          </p:nvSpPr>
          <p:spPr>
            <a:xfrm>
              <a:off x="5970091" y="2461509"/>
              <a:ext cx="152034" cy="1550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6297542" y="2472590"/>
              <a:ext cx="152034" cy="1550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up 21"/>
          <p:cNvGrpSpPr>
            <a:grpSpLocks/>
          </p:cNvGrpSpPr>
          <p:nvPr/>
        </p:nvGrpSpPr>
        <p:grpSpPr bwMode="auto">
          <a:xfrm rot="4051731">
            <a:off x="7325912" y="2930011"/>
            <a:ext cx="734301" cy="514095"/>
            <a:chOff x="3429000" y="1752600"/>
            <a:chExt cx="5410200" cy="3586537"/>
          </a:xfrm>
        </p:grpSpPr>
        <p:grpSp>
          <p:nvGrpSpPr>
            <p:cNvPr id="58" name="Group 9"/>
            <p:cNvGrpSpPr>
              <a:grpSpLocks/>
            </p:cNvGrpSpPr>
            <p:nvPr/>
          </p:nvGrpSpPr>
          <p:grpSpPr bwMode="auto">
            <a:xfrm>
              <a:off x="3429000" y="1752600"/>
              <a:ext cx="5410200" cy="3586537"/>
              <a:chOff x="1143000" y="1524000"/>
              <a:chExt cx="6391175" cy="4368316"/>
            </a:xfrm>
          </p:grpSpPr>
          <p:pic>
            <p:nvPicPr>
              <p:cNvPr id="61" name="Picture 4" descr="Figure 2 Overview of the structure of bCD38 and its active site.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703" t="60" b="51419"/>
              <a:stretch>
                <a:fillRect/>
              </a:stretch>
            </p:blipFill>
            <p:spPr bwMode="auto">
              <a:xfrm>
                <a:off x="4383596" y="1524000"/>
                <a:ext cx="3150579" cy="4368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Rectangle 61"/>
              <p:cNvSpPr/>
              <p:nvPr/>
            </p:nvSpPr>
            <p:spPr>
              <a:xfrm>
                <a:off x="4055047" y="1582681"/>
                <a:ext cx="607957" cy="687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102221" y="3656668"/>
                <a:ext cx="801398" cy="6070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006031" y="3684661"/>
                <a:ext cx="815211" cy="620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140649" y="1528723"/>
                <a:ext cx="303979" cy="3776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9" name="Oval 58"/>
            <p:cNvSpPr/>
            <p:nvPr/>
          </p:nvSpPr>
          <p:spPr>
            <a:xfrm>
              <a:off x="5912394" y="2451205"/>
              <a:ext cx="152057" cy="1550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Oval 24"/>
            <p:cNvSpPr/>
            <p:nvPr/>
          </p:nvSpPr>
          <p:spPr>
            <a:xfrm>
              <a:off x="6296636" y="2469857"/>
              <a:ext cx="152050" cy="1550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 rot="19407791">
            <a:off x="5281613" y="3334377"/>
            <a:ext cx="734411" cy="514018"/>
            <a:chOff x="3429000" y="1752600"/>
            <a:chExt cx="5410200" cy="3586537"/>
          </a:xfrm>
        </p:grpSpPr>
        <p:grpSp>
          <p:nvGrpSpPr>
            <p:cNvPr id="50" name="Group 9"/>
            <p:cNvGrpSpPr>
              <a:grpSpLocks/>
            </p:cNvGrpSpPr>
            <p:nvPr/>
          </p:nvGrpSpPr>
          <p:grpSpPr bwMode="auto">
            <a:xfrm>
              <a:off x="3429000" y="1752600"/>
              <a:ext cx="5410200" cy="3586537"/>
              <a:chOff x="1143000" y="1524000"/>
              <a:chExt cx="6391175" cy="4368316"/>
            </a:xfrm>
          </p:grpSpPr>
          <p:pic>
            <p:nvPicPr>
              <p:cNvPr id="53" name="Picture 4" descr="Figure 2 Overview of the structure of bCD38 and its active site.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703" t="60" b="51419"/>
              <a:stretch>
                <a:fillRect/>
              </a:stretch>
            </p:blipFill>
            <p:spPr bwMode="auto">
              <a:xfrm>
                <a:off x="4383596" y="1524000"/>
                <a:ext cx="3150579" cy="4368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4119513" y="1523005"/>
                <a:ext cx="607866" cy="6880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172088" y="3587009"/>
                <a:ext cx="842728" cy="60709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042950" y="3633420"/>
                <a:ext cx="828908" cy="6071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141361" y="1520532"/>
                <a:ext cx="303933" cy="3777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5975138" y="2461549"/>
              <a:ext cx="152027" cy="1550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290815" y="2448737"/>
              <a:ext cx="152034" cy="1550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oup 48"/>
          <p:cNvGrpSpPr>
            <a:grpSpLocks/>
          </p:cNvGrpSpPr>
          <p:nvPr/>
        </p:nvGrpSpPr>
        <p:grpSpPr bwMode="auto">
          <a:xfrm rot="11093037">
            <a:off x="6519370" y="4337187"/>
            <a:ext cx="734411" cy="514018"/>
            <a:chOff x="3429000" y="1752600"/>
            <a:chExt cx="5410200" cy="3586537"/>
          </a:xfrm>
        </p:grpSpPr>
        <p:grpSp>
          <p:nvGrpSpPr>
            <p:cNvPr id="34" name="Group 9"/>
            <p:cNvGrpSpPr>
              <a:grpSpLocks/>
            </p:cNvGrpSpPr>
            <p:nvPr/>
          </p:nvGrpSpPr>
          <p:grpSpPr bwMode="auto">
            <a:xfrm>
              <a:off x="3429000" y="1752600"/>
              <a:ext cx="5410200" cy="3586537"/>
              <a:chOff x="1143000" y="1524000"/>
              <a:chExt cx="6391175" cy="4368316"/>
            </a:xfrm>
          </p:grpSpPr>
          <p:pic>
            <p:nvPicPr>
              <p:cNvPr id="37" name="Picture 4" descr="Figure 2 Overview of the structure of bCD38 and its active site.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703" t="60" b="51419"/>
              <a:stretch>
                <a:fillRect/>
              </a:stretch>
            </p:blipFill>
            <p:spPr bwMode="auto">
              <a:xfrm>
                <a:off x="4383596" y="1524000"/>
                <a:ext cx="3150579" cy="4368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Rectangle 37"/>
              <p:cNvSpPr/>
              <p:nvPr/>
            </p:nvSpPr>
            <p:spPr>
              <a:xfrm>
                <a:off x="4176794" y="1654382"/>
                <a:ext cx="607866" cy="6880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222851" y="3681349"/>
                <a:ext cx="828908" cy="6071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097363" y="3754791"/>
                <a:ext cx="828908" cy="6071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213886" y="1548141"/>
                <a:ext cx="303933" cy="3777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6033144" y="2470980"/>
              <a:ext cx="152027" cy="1550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66396" y="2522298"/>
              <a:ext cx="140336" cy="1550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3" name="Right Arrow 112"/>
          <p:cNvSpPr/>
          <p:nvPr/>
        </p:nvSpPr>
        <p:spPr bwMode="auto">
          <a:xfrm>
            <a:off x="3313864" y="3773984"/>
            <a:ext cx="2213812" cy="3467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505050"/>
              </a:solidFill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596177" y="5370397"/>
            <a:ext cx="2130412" cy="369332"/>
            <a:chOff x="999939" y="5263216"/>
            <a:chExt cx="2130412" cy="369332"/>
          </a:xfrm>
        </p:grpSpPr>
        <p:sp>
          <p:nvSpPr>
            <p:cNvPr id="114" name="TextBox 113"/>
            <p:cNvSpPr txBox="1"/>
            <p:nvPr/>
          </p:nvSpPr>
          <p:spPr>
            <a:xfrm>
              <a:off x="1371600" y="5263216"/>
              <a:ext cx="1758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Соединение </a:t>
              </a:r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S-S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5" name="Down Arrow 114"/>
            <p:cNvSpPr/>
            <p:nvPr/>
          </p:nvSpPr>
          <p:spPr bwMode="auto">
            <a:xfrm rot="19022162">
              <a:off x="999939" y="5278247"/>
              <a:ext cx="210112" cy="33370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30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 bwMode="auto">
          <a:xfrm rot="12653077">
            <a:off x="5380214" y="4304539"/>
            <a:ext cx="443800" cy="457213"/>
            <a:chOff x="1164136" y="1912787"/>
            <a:chExt cx="657990" cy="6780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11" name="Straight Connector 110"/>
            <p:cNvCxnSpPr/>
            <p:nvPr/>
          </p:nvCxnSpPr>
          <p:spPr>
            <a:xfrm>
              <a:off x="1447800" y="2133600"/>
              <a:ext cx="0" cy="4572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64"/>
            <p:cNvGrpSpPr/>
            <p:nvPr/>
          </p:nvGrpSpPr>
          <p:grpSpPr>
            <a:xfrm>
              <a:off x="1541799" y="1912787"/>
              <a:ext cx="214695" cy="675232"/>
              <a:chOff x="1524000" y="1915568"/>
              <a:chExt cx="214695" cy="675232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>
                <a:off x="1524000" y="2133600"/>
                <a:ext cx="0" cy="45720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1524000" y="1915568"/>
                <a:ext cx="214695" cy="21803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8" name="Straight Connector 117"/>
            <p:cNvCxnSpPr/>
            <p:nvPr/>
          </p:nvCxnSpPr>
          <p:spPr>
            <a:xfrm flipH="1" flipV="1">
              <a:off x="1208076" y="1948940"/>
              <a:ext cx="239724" cy="18466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1598532" y="1955058"/>
              <a:ext cx="223594" cy="2202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164136" y="2007898"/>
              <a:ext cx="236944" cy="17019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 bwMode="auto">
          <a:xfrm rot="4497444">
            <a:off x="7550252" y="4625773"/>
            <a:ext cx="443800" cy="457213"/>
            <a:chOff x="1164136" y="1912787"/>
            <a:chExt cx="657990" cy="6780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24" name="Straight Connector 123"/>
            <p:cNvCxnSpPr/>
            <p:nvPr/>
          </p:nvCxnSpPr>
          <p:spPr>
            <a:xfrm>
              <a:off x="1447800" y="2133600"/>
              <a:ext cx="0" cy="4572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64"/>
            <p:cNvGrpSpPr/>
            <p:nvPr/>
          </p:nvGrpSpPr>
          <p:grpSpPr>
            <a:xfrm>
              <a:off x="1541799" y="1912787"/>
              <a:ext cx="214695" cy="675232"/>
              <a:chOff x="1524000" y="1915568"/>
              <a:chExt cx="214695" cy="675232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524000" y="2133600"/>
                <a:ext cx="0" cy="45720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V="1">
                <a:off x="1524000" y="1915568"/>
                <a:ext cx="214695" cy="21803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Straight Connector 125"/>
            <p:cNvCxnSpPr/>
            <p:nvPr/>
          </p:nvCxnSpPr>
          <p:spPr>
            <a:xfrm flipH="1" flipV="1">
              <a:off x="1208076" y="1948940"/>
              <a:ext cx="239724" cy="18466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1598532" y="1955058"/>
              <a:ext cx="223594" cy="2202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164136" y="2007898"/>
              <a:ext cx="236944" cy="17019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 bwMode="auto">
          <a:xfrm rot="2761544">
            <a:off x="8259915" y="2664782"/>
            <a:ext cx="443800" cy="457213"/>
            <a:chOff x="1164136" y="1912787"/>
            <a:chExt cx="657990" cy="6780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32" name="Straight Connector 131"/>
            <p:cNvCxnSpPr/>
            <p:nvPr/>
          </p:nvCxnSpPr>
          <p:spPr>
            <a:xfrm>
              <a:off x="1447800" y="2133600"/>
              <a:ext cx="0" cy="4572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64"/>
            <p:cNvGrpSpPr/>
            <p:nvPr/>
          </p:nvGrpSpPr>
          <p:grpSpPr>
            <a:xfrm>
              <a:off x="1541799" y="1912787"/>
              <a:ext cx="214695" cy="675232"/>
              <a:chOff x="1524000" y="1915568"/>
              <a:chExt cx="214695" cy="675232"/>
            </a:xfrm>
          </p:grpSpPr>
          <p:cxnSp>
            <p:nvCxnSpPr>
              <p:cNvPr id="137" name="Straight Connector 136"/>
              <p:cNvCxnSpPr/>
              <p:nvPr/>
            </p:nvCxnSpPr>
            <p:spPr>
              <a:xfrm>
                <a:off x="1524000" y="2133600"/>
                <a:ext cx="0" cy="45720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V="1">
                <a:off x="1524000" y="1915568"/>
                <a:ext cx="214695" cy="21803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Straight Connector 133"/>
            <p:cNvCxnSpPr/>
            <p:nvPr/>
          </p:nvCxnSpPr>
          <p:spPr>
            <a:xfrm flipH="1" flipV="1">
              <a:off x="1208076" y="1948940"/>
              <a:ext cx="239724" cy="18466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1598532" y="1955058"/>
              <a:ext cx="223594" cy="2202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164136" y="2007898"/>
              <a:ext cx="236944" cy="17019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&quot;No&quot; Symbol 3"/>
          <p:cNvSpPr/>
          <p:nvPr/>
        </p:nvSpPr>
        <p:spPr bwMode="auto">
          <a:xfrm>
            <a:off x="6386729" y="4294154"/>
            <a:ext cx="643658" cy="524412"/>
          </a:xfrm>
          <a:prstGeom prst="noSmoking">
            <a:avLst>
              <a:gd name="adj" fmla="val 9009"/>
            </a:avLst>
          </a:prstGeom>
          <a:solidFill>
            <a:srgbClr val="F8080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505050"/>
              </a:solidFill>
            </a:endParaRPr>
          </a:p>
        </p:txBody>
      </p:sp>
      <p:sp>
        <p:nvSpPr>
          <p:cNvPr id="148" name="&quot;No&quot; Symbol 147"/>
          <p:cNvSpPr/>
          <p:nvPr/>
        </p:nvSpPr>
        <p:spPr bwMode="auto">
          <a:xfrm>
            <a:off x="7351067" y="3052818"/>
            <a:ext cx="643658" cy="524412"/>
          </a:xfrm>
          <a:prstGeom prst="noSmoking">
            <a:avLst>
              <a:gd name="adj" fmla="val 9009"/>
            </a:avLst>
          </a:prstGeom>
          <a:solidFill>
            <a:srgbClr val="F8080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505050"/>
              </a:solidFill>
            </a:endParaRPr>
          </a:p>
        </p:txBody>
      </p:sp>
      <p:sp>
        <p:nvSpPr>
          <p:cNvPr id="149" name="&quot;No&quot; Symbol 148"/>
          <p:cNvSpPr/>
          <p:nvPr/>
        </p:nvSpPr>
        <p:spPr bwMode="auto">
          <a:xfrm>
            <a:off x="6411913" y="2443993"/>
            <a:ext cx="643658" cy="524412"/>
          </a:xfrm>
          <a:prstGeom prst="noSmoking">
            <a:avLst>
              <a:gd name="adj" fmla="val 9009"/>
            </a:avLst>
          </a:prstGeom>
          <a:solidFill>
            <a:srgbClr val="F8080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505050"/>
              </a:solidFill>
            </a:endParaRPr>
          </a:p>
        </p:txBody>
      </p:sp>
      <p:sp>
        <p:nvSpPr>
          <p:cNvPr id="150" name="&quot;No&quot; Symbol 149"/>
          <p:cNvSpPr/>
          <p:nvPr/>
        </p:nvSpPr>
        <p:spPr bwMode="auto">
          <a:xfrm>
            <a:off x="5485634" y="3192168"/>
            <a:ext cx="643658" cy="524412"/>
          </a:xfrm>
          <a:prstGeom prst="noSmoking">
            <a:avLst>
              <a:gd name="adj" fmla="val 9009"/>
            </a:avLst>
          </a:prstGeom>
          <a:solidFill>
            <a:srgbClr val="F8080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505050"/>
              </a:solidFill>
            </a:endParaRPr>
          </a:p>
        </p:txBody>
      </p:sp>
      <p:grpSp>
        <p:nvGrpSpPr>
          <p:cNvPr id="151" name="Group 150"/>
          <p:cNvGrpSpPr/>
          <p:nvPr/>
        </p:nvGrpSpPr>
        <p:grpSpPr bwMode="auto">
          <a:xfrm rot="18975951">
            <a:off x="7934168" y="3884609"/>
            <a:ext cx="443800" cy="457213"/>
            <a:chOff x="1164136" y="1912787"/>
            <a:chExt cx="657990" cy="6780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52" name="Straight Connector 151"/>
            <p:cNvCxnSpPr/>
            <p:nvPr/>
          </p:nvCxnSpPr>
          <p:spPr>
            <a:xfrm>
              <a:off x="1447800" y="2133600"/>
              <a:ext cx="0" cy="4572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 64"/>
            <p:cNvGrpSpPr/>
            <p:nvPr/>
          </p:nvGrpSpPr>
          <p:grpSpPr>
            <a:xfrm>
              <a:off x="1541799" y="1912787"/>
              <a:ext cx="214695" cy="675232"/>
              <a:chOff x="1524000" y="1915568"/>
              <a:chExt cx="214695" cy="675232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>
                <a:off x="1524000" y="2133600"/>
                <a:ext cx="0" cy="45720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V="1">
                <a:off x="1524000" y="1915568"/>
                <a:ext cx="214695" cy="21803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4" name="Straight Connector 153"/>
            <p:cNvCxnSpPr/>
            <p:nvPr/>
          </p:nvCxnSpPr>
          <p:spPr>
            <a:xfrm flipH="1" flipV="1">
              <a:off x="1208076" y="1948940"/>
              <a:ext cx="239724" cy="18466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1598532" y="1955058"/>
              <a:ext cx="223594" cy="2202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164136" y="2007898"/>
              <a:ext cx="236944" cy="17019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5938691" y="5552281"/>
            <a:ext cx="2687876" cy="707795"/>
            <a:chOff x="1751118" y="4830685"/>
            <a:chExt cx="2687876" cy="557342"/>
          </a:xfrm>
        </p:grpSpPr>
        <p:grpSp>
          <p:nvGrpSpPr>
            <p:cNvPr id="160" name="Group 159"/>
            <p:cNvGrpSpPr/>
            <p:nvPr/>
          </p:nvGrpSpPr>
          <p:grpSpPr bwMode="auto">
            <a:xfrm>
              <a:off x="1751118" y="4830685"/>
              <a:ext cx="443983" cy="457700"/>
              <a:chOff x="1164136" y="1912787"/>
              <a:chExt cx="657990" cy="67801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62" name="Straight Connector 161"/>
              <p:cNvCxnSpPr/>
              <p:nvPr/>
            </p:nvCxnSpPr>
            <p:spPr>
              <a:xfrm>
                <a:off x="1447800" y="2133600"/>
                <a:ext cx="0" cy="45720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3" name="Group 64"/>
              <p:cNvGrpSpPr/>
              <p:nvPr/>
            </p:nvGrpSpPr>
            <p:grpSpPr>
              <a:xfrm>
                <a:off x="1541799" y="1912787"/>
                <a:ext cx="214695" cy="675236"/>
                <a:chOff x="1524000" y="1915568"/>
                <a:chExt cx="214695" cy="675236"/>
              </a:xfrm>
            </p:grpSpPr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1524001" y="2133603"/>
                  <a:ext cx="0" cy="457201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1524000" y="1915568"/>
                  <a:ext cx="214695" cy="218032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4" name="Straight Connector 163"/>
              <p:cNvCxnSpPr/>
              <p:nvPr/>
            </p:nvCxnSpPr>
            <p:spPr>
              <a:xfrm flipH="1" flipV="1">
                <a:off x="1208076" y="1948940"/>
                <a:ext cx="239724" cy="18466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1598532" y="1955058"/>
                <a:ext cx="223594" cy="2202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1164136" y="2007898"/>
                <a:ext cx="236944" cy="17019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1" name="TextBox 160"/>
            <p:cNvSpPr txBox="1"/>
            <p:nvPr/>
          </p:nvSpPr>
          <p:spPr bwMode="auto">
            <a:xfrm>
              <a:off x="2189404" y="4864807"/>
              <a:ext cx="22495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dirty="0" smtClean="0">
                  <a:solidFill>
                    <a:prstClr val="black"/>
                  </a:solidFill>
                  <a:latin typeface="Calibri"/>
                </a:rPr>
                <a:t>Даратумумаб</a:t>
              </a:r>
              <a:endParaRPr lang="en-US" sz="28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9" name="Group 168"/>
          <p:cNvGrpSpPr>
            <a:grpSpLocks/>
          </p:cNvGrpSpPr>
          <p:nvPr/>
        </p:nvGrpSpPr>
        <p:grpSpPr bwMode="auto">
          <a:xfrm>
            <a:off x="5265993" y="2263096"/>
            <a:ext cx="1194786" cy="857709"/>
            <a:chOff x="679615" y="2135618"/>
            <a:chExt cx="1194786" cy="857709"/>
          </a:xfrm>
        </p:grpSpPr>
        <p:sp>
          <p:nvSpPr>
            <p:cNvPr id="170" name="TextBox 169"/>
            <p:cNvSpPr txBox="1"/>
            <p:nvPr/>
          </p:nvSpPr>
          <p:spPr>
            <a:xfrm>
              <a:off x="679615" y="2135618"/>
              <a:ext cx="847725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/>
                </a:rPr>
                <a:t>CD38</a:t>
              </a:r>
            </a:p>
          </p:txBody>
        </p:sp>
        <p:cxnSp>
          <p:nvCxnSpPr>
            <p:cNvPr id="171" name="Straight Arrow Connector 170"/>
            <p:cNvCxnSpPr>
              <a:cxnSpLocks noChangeShapeType="1"/>
            </p:cNvCxnSpPr>
            <p:nvPr/>
          </p:nvCxnSpPr>
          <p:spPr bwMode="auto">
            <a:xfrm>
              <a:off x="1033462" y="2464689"/>
              <a:ext cx="185738" cy="52863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2" name="Straight Arrow Connector 171"/>
            <p:cNvCxnSpPr>
              <a:cxnSpLocks noChangeShapeType="1"/>
            </p:cNvCxnSpPr>
            <p:nvPr/>
          </p:nvCxnSpPr>
          <p:spPr bwMode="auto">
            <a:xfrm>
              <a:off x="1116436" y="2443162"/>
              <a:ext cx="757965" cy="7143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63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1584176"/>
          </a:xfrm>
          <a:solidFill>
            <a:srgbClr val="F6E7E6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Контроль эффективности обработки </a:t>
            </a:r>
            <a:r>
              <a:rPr lang="ru-RU" dirty="0" smtClean="0"/>
              <a:t>эритроцитов ДТТ по антигенам системы Резус и </a:t>
            </a:r>
            <a:r>
              <a:rPr lang="ru-RU" dirty="0" err="1" smtClean="0"/>
              <a:t>Келл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4040188" cy="72007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Необработанные эритроциты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2789310"/>
            <a:ext cx="4039985" cy="272241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1844824"/>
            <a:ext cx="3888432" cy="576063"/>
          </a:xfrm>
        </p:spPr>
        <p:txBody>
          <a:bodyPr/>
          <a:lstStyle/>
          <a:p>
            <a:r>
              <a:rPr lang="ru-RU" dirty="0" smtClean="0"/>
              <a:t>Обработанные эритроциты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02874"/>
            <a:ext cx="4041775" cy="2895289"/>
          </a:xfr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495-5B3D-4863-AA91-E34554A7D6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495-5B3D-4863-AA91-E34554A7D619}" type="slidenum">
              <a:rPr lang="en-US" smtClean="0"/>
              <a:t>28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989138"/>
            <a:ext cx="2492375" cy="576262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Необработанные эритроциты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821363" y="1989138"/>
            <a:ext cx="3322637" cy="360362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Обработанные эритроциты</a:t>
            </a:r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sz="62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424863" cy="1641475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Контроль эффективности обработки эритроцитов </a:t>
            </a:r>
            <a:r>
              <a:rPr lang="ru-RU" dirty="0" smtClean="0"/>
              <a:t>ДТТ по антигену </a:t>
            </a:r>
            <a:r>
              <a:rPr lang="ru-RU" dirty="0" err="1" smtClean="0"/>
              <a:t>Челлано</a:t>
            </a:r>
            <a:endParaRPr lang="ru-RU" dirty="0"/>
          </a:p>
        </p:txBody>
      </p:sp>
      <p:pic>
        <p:nvPicPr>
          <p:cNvPr id="1026" name="Picture 2" descr="C:\Users\golovkina.l\AppData\Local\Microsoft\Windows\Temporary Internet Files\Content.IE5\JF0G2EBM\20170314_165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5886072" cy="357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0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111"/>
            <a:ext cx="8513460" cy="584775"/>
          </a:xfrm>
        </p:spPr>
        <p:txBody>
          <a:bodyPr>
            <a:noAutofit/>
          </a:bodyPr>
          <a:lstStyle/>
          <a:p>
            <a:r>
              <a:rPr lang="ru-RU" sz="2800" dirty="0" smtClean="0"/>
              <a:t>Другие антигены, чувствительные к ДТТ</a:t>
            </a:r>
            <a:r>
              <a:rPr lang="en-US" sz="2800" baseline="100000" dirty="0" smtClean="0"/>
              <a:t>*</a:t>
            </a:r>
            <a:endParaRPr lang="en-US" sz="2800" baseline="100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157192"/>
            <a:ext cx="9144000" cy="1296144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рутинной практике – антигены </a:t>
            </a:r>
            <a:r>
              <a:rPr lang="en-US" sz="2000" dirty="0" smtClean="0"/>
              <a:t>Kell </a:t>
            </a:r>
            <a:r>
              <a:rPr lang="ru-RU" sz="2000" dirty="0" smtClean="0"/>
              <a:t>– единственные антигены эритроцитов, имеющие клиническое значение, чувствительные к ДТТ 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Рекомендуется переливать отрицательные по антигену </a:t>
            </a:r>
            <a:r>
              <a:rPr lang="en-US" sz="2000" dirty="0" smtClean="0"/>
              <a:t>Kell </a:t>
            </a:r>
            <a:r>
              <a:rPr lang="ru-RU" sz="2000" dirty="0" smtClean="0"/>
              <a:t>эритроциты, пациентам, получавшим даратумумаб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495-5B3D-4863-AA91-E34554A7D619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739151"/>
              </p:ext>
            </p:extLst>
          </p:nvPr>
        </p:nvGraphicFramePr>
        <p:xfrm>
          <a:off x="18704" y="692696"/>
          <a:ext cx="9142019" cy="433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754"/>
                <a:gridCol w="1872208"/>
                <a:gridCol w="5076057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Антигены</a:t>
                      </a:r>
                      <a:r>
                        <a:rPr lang="ru-RU" baseline="0" dirty="0" smtClean="0"/>
                        <a:t> систем групп крови, чувствительные к ДТТ*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Название</a:t>
                      </a:r>
                      <a:r>
                        <a:rPr lang="ru-RU" sz="1600" baseline="0" dirty="0" smtClean="0"/>
                        <a:t> системы группы крови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Символ </a:t>
                      </a:r>
                      <a:r>
                        <a:rPr lang="en-US" sz="1600" dirty="0" smtClean="0"/>
                        <a:t>ISBT (</a:t>
                      </a:r>
                      <a:r>
                        <a:rPr lang="ru-RU" sz="1600" dirty="0" smtClean="0"/>
                        <a:t>международного</a:t>
                      </a:r>
                      <a:r>
                        <a:rPr lang="ru-RU" sz="1600" baseline="0" dirty="0" smtClean="0"/>
                        <a:t> общества по переливанию крови)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Потенциальная</a:t>
                      </a:r>
                      <a:r>
                        <a:rPr lang="ru-RU" sz="1600" baseline="0" dirty="0" smtClean="0"/>
                        <a:t> трансфузионная реакция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Dombrock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Indian 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John Milton Hagen </a:t>
                      </a:r>
                    </a:p>
                    <a:p>
                      <a:r>
                        <a:rPr lang="en-US" sz="16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Kell 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Knops 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Landsteiner-Wiener Lutheran </a:t>
                      </a: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Raph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Cartwright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JMH</a:t>
                      </a:r>
                    </a:p>
                    <a:p>
                      <a:r>
                        <a:rPr lang="en-US" sz="1600" dirty="0" smtClean="0"/>
                        <a:t>KEL </a:t>
                      </a:r>
                    </a:p>
                    <a:p>
                      <a:r>
                        <a:rPr lang="en-US" sz="1600" dirty="0" smtClean="0"/>
                        <a:t>KN</a:t>
                      </a:r>
                    </a:p>
                    <a:p>
                      <a:r>
                        <a:rPr lang="en-US" sz="1600" dirty="0" smtClean="0"/>
                        <a:t>LW </a:t>
                      </a:r>
                    </a:p>
                    <a:p>
                      <a:r>
                        <a:rPr lang="en-US" sz="1600" dirty="0" smtClean="0"/>
                        <a:t>LU</a:t>
                      </a:r>
                    </a:p>
                    <a:p>
                      <a:r>
                        <a:rPr lang="en-US" sz="1600" dirty="0" smtClean="0"/>
                        <a:t>RAPH</a:t>
                      </a:r>
                    </a:p>
                    <a:p>
                      <a:r>
                        <a:rPr lang="en-US" sz="1600" dirty="0" smtClean="0"/>
                        <a:t>YT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Немедленная/отсроченная, мягкая – тяжелая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Очень редко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пониженная выживаемость клеток при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Отсроченная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редко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Немедленная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отсроченная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мягкая – тяжелая 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 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Отсроченная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 – мягкая 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 – умеренная 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 – умеренная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Отсроченная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редко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мягкая 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Адаптировано из книги </a:t>
                      </a:r>
                      <a:r>
                        <a:rPr lang="en-US" dirty="0" smtClean="0"/>
                        <a:t>Blood Group Antigen Facts Book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642556"/>
            <a:ext cx="41553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800" dirty="0" err="1"/>
              <a:t>Chapuy</a:t>
            </a:r>
            <a:r>
              <a:rPr lang="en-US" sz="800" dirty="0"/>
              <a:t> CI et al 2015. Resolving the </a:t>
            </a:r>
            <a:r>
              <a:rPr lang="en-US" sz="800" dirty="0" err="1"/>
              <a:t>daratumumab</a:t>
            </a:r>
            <a:r>
              <a:rPr lang="en-US" sz="800" dirty="0"/>
              <a:t> interference with blood compatibility testing</a:t>
            </a:r>
          </a:p>
        </p:txBody>
      </p:sp>
    </p:spTree>
    <p:extLst>
      <p:ext uri="{BB962C8B-B14F-4D97-AF65-F5344CB8AC3E}">
        <p14:creationId xmlns:p14="http://schemas.microsoft.com/office/powerpoint/2010/main" val="336195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Структура проблем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97666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За период с  2016 по 2018  выполнено </a:t>
            </a:r>
            <a:r>
              <a:rPr lang="ru-RU" b="1" dirty="0"/>
              <a:t>6889 </a:t>
            </a:r>
            <a:r>
              <a:rPr lang="ru-RU" dirty="0"/>
              <a:t>определений по системам АВО, Резус, </a:t>
            </a:r>
            <a:r>
              <a:rPr lang="ru-RU" dirty="0" err="1"/>
              <a:t>Келл</a:t>
            </a:r>
            <a:r>
              <a:rPr lang="ru-RU" dirty="0"/>
              <a:t> классическими методами. </a:t>
            </a:r>
            <a:endParaRPr lang="ru-RU" dirty="0" smtClean="0"/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Проблемы </a:t>
            </a:r>
            <a:r>
              <a:rPr lang="ru-RU" b="1" dirty="0">
                <a:solidFill>
                  <a:srgbClr val="FF0000"/>
                </a:solidFill>
              </a:rPr>
              <a:t>в идентификации групповой принадлежности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системы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АВО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были обусловлены</a:t>
            </a:r>
            <a:r>
              <a:rPr lang="ru-RU" dirty="0"/>
              <a:t>: </a:t>
            </a:r>
            <a:endParaRPr lang="ru-RU" dirty="0" smtClean="0"/>
          </a:p>
          <a:p>
            <a:pPr algn="just"/>
            <a:r>
              <a:rPr lang="ru-RU" u="sng" dirty="0" smtClean="0"/>
              <a:t>подгруппами </a:t>
            </a:r>
            <a:r>
              <a:rPr lang="ru-RU" u="sng" dirty="0"/>
              <a:t>антигена А </a:t>
            </a:r>
            <a:r>
              <a:rPr lang="ru-RU" dirty="0"/>
              <a:t>у 358 человек (</a:t>
            </a:r>
            <a:r>
              <a:rPr lang="ru-RU" b="1" dirty="0"/>
              <a:t>5,2</a:t>
            </a:r>
            <a:r>
              <a:rPr lang="ru-RU" b="1" dirty="0" smtClean="0"/>
              <a:t>%</a:t>
            </a:r>
            <a:r>
              <a:rPr lang="ru-RU" dirty="0" smtClean="0"/>
              <a:t>),</a:t>
            </a:r>
          </a:p>
          <a:p>
            <a:pPr algn="just"/>
            <a:r>
              <a:rPr lang="ru-RU" dirty="0" smtClean="0"/>
              <a:t> </a:t>
            </a:r>
            <a:r>
              <a:rPr lang="ru-RU" u="sng" dirty="0"/>
              <a:t>тепловыми </a:t>
            </a:r>
            <a:r>
              <a:rPr lang="ru-RU" u="sng" dirty="0" err="1"/>
              <a:t>аутоантителами</a:t>
            </a:r>
            <a:r>
              <a:rPr lang="ru-RU" u="sng" dirty="0"/>
              <a:t> </a:t>
            </a:r>
            <a:r>
              <a:rPr lang="ru-RU" dirty="0"/>
              <a:t>у 90 (</a:t>
            </a:r>
            <a:r>
              <a:rPr lang="ru-RU" b="1" dirty="0"/>
              <a:t>1,3%</a:t>
            </a:r>
            <a:r>
              <a:rPr lang="ru-RU" dirty="0"/>
              <a:t>), </a:t>
            </a:r>
            <a:endParaRPr lang="ru-RU" dirty="0" smtClean="0"/>
          </a:p>
          <a:p>
            <a:pPr algn="just"/>
            <a:r>
              <a:rPr lang="ru-RU" dirty="0" smtClean="0"/>
              <a:t>Холодовыми </a:t>
            </a:r>
            <a:r>
              <a:rPr lang="ru-RU" dirty="0" err="1" smtClean="0"/>
              <a:t>аутоантителами</a:t>
            </a:r>
            <a:r>
              <a:rPr lang="ru-RU" dirty="0" smtClean="0"/>
              <a:t>  у </a:t>
            </a:r>
            <a:r>
              <a:rPr lang="ru-RU" smtClean="0"/>
              <a:t>34 человек (0,64%)</a:t>
            </a:r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u="sng" dirty="0"/>
              <a:t>посттрансфузионным химеризмом </a:t>
            </a:r>
            <a:r>
              <a:rPr lang="ru-RU" dirty="0" smtClean="0"/>
              <a:t>у </a:t>
            </a:r>
            <a:r>
              <a:rPr lang="ru-RU" dirty="0"/>
              <a:t>110 первичных больных (</a:t>
            </a:r>
            <a:r>
              <a:rPr lang="ru-RU" b="1" dirty="0"/>
              <a:t>1,6%</a:t>
            </a:r>
            <a:r>
              <a:rPr lang="ru-RU" dirty="0"/>
              <a:t>); </a:t>
            </a:r>
            <a:endParaRPr lang="ru-RU" dirty="0" smtClean="0"/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системы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Резус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dirty="0" smtClean="0"/>
              <a:t>вариантами </a:t>
            </a:r>
            <a:r>
              <a:rPr lang="ru-RU" dirty="0"/>
              <a:t>антигена </a:t>
            </a:r>
            <a:r>
              <a:rPr lang="en-US" dirty="0" smtClean="0"/>
              <a:t>RhD</a:t>
            </a:r>
            <a:r>
              <a:rPr lang="ru-RU" dirty="0" smtClean="0"/>
              <a:t> </a:t>
            </a:r>
            <a:r>
              <a:rPr lang="ru-RU" dirty="0"/>
              <a:t>у 179 человек (2,6</a:t>
            </a:r>
            <a:r>
              <a:rPr lang="ru-RU" dirty="0" smtClean="0"/>
              <a:t>%),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антигена </a:t>
            </a:r>
            <a:r>
              <a:rPr lang="en-US" dirty="0" smtClean="0"/>
              <a:t>Rh</a:t>
            </a:r>
            <a:r>
              <a:rPr lang="ru-RU" dirty="0" smtClean="0"/>
              <a:t>С 3 человека (0,04%) </a:t>
            </a:r>
          </a:p>
          <a:p>
            <a:pPr algn="just"/>
            <a:r>
              <a:rPr lang="ru-RU" dirty="0"/>
              <a:t> </a:t>
            </a:r>
            <a:r>
              <a:rPr lang="ru-RU" u="sng" dirty="0"/>
              <a:t>посттрансфузионным химеризмом</a:t>
            </a:r>
            <a:r>
              <a:rPr lang="ru-RU" dirty="0" smtClean="0"/>
              <a:t> </a:t>
            </a:r>
            <a:r>
              <a:rPr lang="ru-RU" dirty="0"/>
              <a:t>у 232 пациентов (</a:t>
            </a:r>
            <a:r>
              <a:rPr lang="ru-RU" b="1" dirty="0"/>
              <a:t>3,1%</a:t>
            </a:r>
            <a:r>
              <a:rPr lang="ru-RU" dirty="0"/>
              <a:t>). </a:t>
            </a:r>
            <a:endParaRPr lang="ru-RU" dirty="0" smtClean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 smtClean="0"/>
              <a:t>Генотипирование</a:t>
            </a:r>
            <a:r>
              <a:rPr lang="ru-RU" dirty="0" smtClean="0"/>
              <a:t> </a:t>
            </a:r>
            <a:r>
              <a:rPr lang="ru-RU" dirty="0"/>
              <a:t>выполнено 170 </a:t>
            </a:r>
            <a:r>
              <a:rPr lang="ru-RU" dirty="0" smtClean="0"/>
              <a:t>индивидуумам </a:t>
            </a:r>
            <a:r>
              <a:rPr lang="ru-RU" dirty="0"/>
              <a:t>после получения информированного согласия. </a:t>
            </a:r>
          </a:p>
        </p:txBody>
      </p:sp>
    </p:spTree>
    <p:extLst>
      <p:ext uri="{BB962C8B-B14F-4D97-AF65-F5344CB8AC3E}">
        <p14:creationId xmlns:p14="http://schemas.microsoft.com/office/powerpoint/2010/main" val="6504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495-5B3D-4863-AA91-E34554A7D619}" type="slidenum">
              <a:rPr lang="en-US" smtClean="0"/>
              <a:t>30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209675"/>
          </a:xfrm>
          <a:solidFill>
            <a:srgbClr val="F6E7E6"/>
          </a:solidFill>
        </p:spPr>
        <p:txBody>
          <a:bodyPr>
            <a:noAutofit/>
          </a:bodyPr>
          <a:lstStyle/>
          <a:p>
            <a:r>
              <a:rPr lang="ru-RU" sz="2400" dirty="0"/>
              <a:t>Скрининг антител в непрямой пробе Кумбса </a:t>
            </a:r>
            <a:r>
              <a:rPr lang="en-US" sz="2400" dirty="0"/>
              <a:t> </a:t>
            </a:r>
            <a:r>
              <a:rPr lang="ru-RU" sz="2400" dirty="0"/>
              <a:t>с </a:t>
            </a:r>
            <a:r>
              <a:rPr lang="ru-RU" sz="2400" dirty="0">
                <a:solidFill>
                  <a:srgbClr val="FF0000"/>
                </a:solidFill>
              </a:rPr>
              <a:t>обработанными и необработанными </a:t>
            </a:r>
            <a:r>
              <a:rPr lang="ru-RU" sz="2400" dirty="0"/>
              <a:t>дитиотреитолом </a:t>
            </a:r>
            <a:r>
              <a:rPr lang="ru-RU" sz="2400" dirty="0" smtClean="0"/>
              <a:t>эритроцитами трех клеточной панели у больного после введения анти-</a:t>
            </a:r>
            <a:r>
              <a:rPr lang="en-US" sz="2400" dirty="0" smtClean="0"/>
              <a:t>CD38 </a:t>
            </a:r>
            <a:r>
              <a:rPr lang="ru-RU" sz="2400" dirty="0" smtClean="0"/>
              <a:t>антител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1030287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без обработки эритроцитов ДТТ 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355976" y="1412875"/>
            <a:ext cx="3888432" cy="1223963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pPr algn="ctr"/>
            <a:r>
              <a:rPr lang="ru-RU" sz="1800" dirty="0" smtClean="0"/>
              <a:t>Результат </a:t>
            </a:r>
            <a:r>
              <a:rPr lang="ru-RU" sz="1800" dirty="0"/>
              <a:t>реакции </a:t>
            </a:r>
            <a:r>
              <a:rPr lang="ru-RU" sz="1800" dirty="0" smtClean="0"/>
              <a:t>после </a:t>
            </a:r>
            <a:r>
              <a:rPr lang="ru-RU" sz="1800" dirty="0"/>
              <a:t>обработки эритроцитов ДТТ </a:t>
            </a:r>
            <a:endParaRPr lang="en-US" sz="1800" dirty="0"/>
          </a:p>
          <a:p>
            <a:endParaRPr lang="ru-RU" sz="1800" dirty="0"/>
          </a:p>
        </p:txBody>
      </p:sp>
      <p:pic>
        <p:nvPicPr>
          <p:cNvPr id="12" name="Объект 11" descr="E:\1\WP_20161103_13_01_58_Smart.jpg"/>
          <p:cNvPicPr>
            <a:picLocks noGrp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1" r="51318" b="11326"/>
          <a:stretch/>
        </p:blipFill>
        <p:spPr bwMode="auto">
          <a:xfrm>
            <a:off x="4932040" y="2564904"/>
            <a:ext cx="2543175" cy="39512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E:\2017-03-01\WP_20170209_13_52_19_Smart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11397" r="73558" b="50710"/>
          <a:stretch/>
        </p:blipFill>
        <p:spPr bwMode="auto">
          <a:xfrm>
            <a:off x="338929" y="2924944"/>
            <a:ext cx="3312368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E:\WP_20161103_13_01_58_Smart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t="29355" r="57677" b="61290"/>
          <a:stretch/>
        </p:blipFill>
        <p:spPr bwMode="auto">
          <a:xfrm>
            <a:off x="338929" y="5589240"/>
            <a:ext cx="3152951" cy="792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97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golovkina.l\Desktop\Даратумумаб - определение групп крови\Методическая статья\20170807_15232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9" r="15063" b="32644"/>
          <a:stretch/>
        </p:blipFill>
        <p:spPr bwMode="auto">
          <a:xfrm>
            <a:off x="258896" y="1484784"/>
            <a:ext cx="4305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golovkina.l\Desktop\Даратумумаб - определение групп крови\Методическая статья\20170807_15235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0" t="-1706" r="16346" b="32643"/>
          <a:stretch/>
        </p:blipFill>
        <p:spPr bwMode="auto">
          <a:xfrm>
            <a:off x="4585593" y="1475259"/>
            <a:ext cx="4307840" cy="2000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golovkina.l\Desktop\Даратумумаб - определение групп крови\Методическая статья\20170807_15241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6" r="16186" b="31790"/>
          <a:stretch/>
        </p:blipFill>
        <p:spPr bwMode="auto">
          <a:xfrm>
            <a:off x="225604" y="3798565"/>
            <a:ext cx="4019550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golovkina.l\Desktop\Даратумумаб - определение групп крови\Методическая статья\20170807_15240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r="17308" b="31506"/>
          <a:stretch/>
        </p:blipFill>
        <p:spPr bwMode="auto">
          <a:xfrm>
            <a:off x="4579655" y="3789040"/>
            <a:ext cx="4286250" cy="2295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485" y="158689"/>
            <a:ext cx="8640301" cy="1323439"/>
          </a:xfrm>
          <a:prstGeom prst="rect">
            <a:avLst/>
          </a:prstGeom>
          <a:solidFill>
            <a:srgbClr val="F6E7E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Результаты идентификации специфичности </a:t>
            </a:r>
            <a:r>
              <a:rPr lang="ru-RU" sz="2000" b="1" dirty="0" err="1"/>
              <a:t>аллоиммунных</a:t>
            </a:r>
            <a:r>
              <a:rPr lang="ru-RU" sz="2000" b="1" dirty="0"/>
              <a:t> антител в сыворотке больной Д., содержащей анти-</a:t>
            </a:r>
            <a:r>
              <a:rPr lang="en-US" sz="2000" b="1" dirty="0"/>
              <a:t>CD</a:t>
            </a:r>
            <a:r>
              <a:rPr lang="ru-RU" sz="2000" b="1" dirty="0"/>
              <a:t>38 антитела с необработанными (А) и обработанными (Б) ДТТ тест-эритроцитами 11-клеточной панели.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485" y="3475509"/>
            <a:ext cx="32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8896" y="6309320"/>
            <a:ext cx="56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9712" y="630932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Анти-</a:t>
            </a:r>
            <a:r>
              <a:rPr lang="en-US" b="1" dirty="0" err="1" smtClean="0">
                <a:solidFill>
                  <a:srgbClr val="FF0000"/>
                </a:solidFill>
              </a:rPr>
              <a:t>Fy</a:t>
            </a:r>
            <a:r>
              <a:rPr lang="en-US" b="1" dirty="0" smtClean="0">
                <a:solidFill>
                  <a:srgbClr val="FF0000"/>
                </a:solidFill>
              </a:rPr>
              <a:t>-a </a:t>
            </a:r>
            <a:r>
              <a:rPr lang="ru-RU" b="1" dirty="0" smtClean="0">
                <a:solidFill>
                  <a:srgbClr val="FF0000"/>
                </a:solidFill>
              </a:rPr>
              <a:t>антитела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495-5B3D-4863-AA91-E34554A7D61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6E7E6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Обработка ДТТ эритроцитов, планируемых к переливанию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495-5B3D-4863-AA91-E34554A7D619}" type="slidenum">
              <a:rPr lang="en-US" smtClean="0"/>
              <a:t>32</a:t>
            </a:fld>
            <a:endParaRPr lang="en-US"/>
          </a:p>
        </p:txBody>
      </p:sp>
      <p:pic>
        <p:nvPicPr>
          <p:cNvPr id="4098" name="Picture 2" descr="E:\2017-03-01\WP_20170209_13_51_47_Sm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2493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5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17\WP_20170118_13_56_43_Sma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t="5227" r="7069"/>
          <a:stretch/>
        </p:blipFill>
        <p:spPr bwMode="auto">
          <a:xfrm>
            <a:off x="441434" y="1702675"/>
            <a:ext cx="8056180" cy="498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23165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Расширенное фенотипирование эритроцитов больных </a:t>
            </a:r>
            <a:r>
              <a:rPr lang="ru-RU" sz="3200" dirty="0" smtClean="0"/>
              <a:t>до и после </a:t>
            </a:r>
            <a:r>
              <a:rPr lang="ru-RU" sz="3200" dirty="0"/>
              <a:t>начала лечения ДАРА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495-5B3D-4863-AA91-E34554A7D61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Генотипирование по </a:t>
            </a:r>
            <a:r>
              <a:rPr lang="en-US" dirty="0" err="1"/>
              <a:t>Kell</a:t>
            </a:r>
            <a:r>
              <a:rPr lang="en-US" dirty="0"/>
              <a:t>, Kidd, </a:t>
            </a:r>
            <a:r>
              <a:rPr lang="en-US" dirty="0" smtClean="0"/>
              <a:t>Daffy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495-5B3D-4863-AA91-E34554A7D619}" type="slidenum">
              <a:rPr lang="en-US" smtClean="0"/>
              <a:t>34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616530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Генотип больной С. </a:t>
            </a:r>
            <a:r>
              <a:rPr lang="en-US" sz="3200" dirty="0" err="1" smtClean="0"/>
              <a:t>kk</a:t>
            </a:r>
            <a:r>
              <a:rPr lang="en-US" sz="3200" dirty="0" smtClean="0"/>
              <a:t>, </a:t>
            </a:r>
            <a:r>
              <a:rPr lang="en-US" sz="3200" dirty="0" err="1" smtClean="0"/>
              <a:t>Jk-a,b</a:t>
            </a:r>
            <a:r>
              <a:rPr lang="en-US" sz="3200" dirty="0" smtClean="0"/>
              <a:t>, </a:t>
            </a:r>
            <a:r>
              <a:rPr lang="en-US" sz="3200" dirty="0" err="1" smtClean="0"/>
              <a:t>Fyb,b</a:t>
            </a:r>
            <a:r>
              <a:rPr lang="ru-RU" sz="3200" dirty="0" smtClean="0"/>
              <a:t> 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pic>
        <p:nvPicPr>
          <p:cNvPr id="1026" name="Picture 2" descr="C:\Users\golovkina.l\AppData\Local\Microsoft\Windows\Temporary Internet Files\Content.IE5\JF0G2EBM\Сапронова редактиров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3"/>
            <a:ext cx="820891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1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E-mail: largol@mail.ru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8395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776864" cy="69269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I.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Полиморфизмы генов </a:t>
            </a:r>
            <a:r>
              <a:rPr lang="en-US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RHD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en-US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RHCE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643047"/>
              </p:ext>
            </p:extLst>
          </p:nvPr>
        </p:nvGraphicFramePr>
        <p:xfrm>
          <a:off x="395536" y="692696"/>
          <a:ext cx="8424936" cy="5876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/>
                <a:gridCol w="2736304"/>
                <a:gridCol w="1872208"/>
                <a:gridCol w="1800200"/>
              </a:tblGrid>
              <a:tr h="248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Тип </a:t>
                      </a:r>
                      <a:r>
                        <a:rPr lang="ru-RU" sz="1200" dirty="0" smtClean="0">
                          <a:effectLst/>
                        </a:rPr>
                        <a:t>гена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Полиморфизм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Фенотип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Число обследованных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D weak type 1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c.809T&gt;G  </a:t>
                      </a:r>
                      <a:r>
                        <a:rPr lang="ru-RU" sz="1400" dirty="0">
                          <a:effectLst/>
                        </a:rPr>
                        <a:t>р</a:t>
                      </a:r>
                      <a:r>
                        <a:rPr lang="en-US" sz="1400" dirty="0" smtClean="0">
                          <a:effectLst/>
                        </a:rPr>
                        <a:t>.Val270Gly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CcD</a:t>
                      </a:r>
                      <a:r>
                        <a:rPr lang="en-US" sz="1400" baseline="30000" dirty="0">
                          <a:effectLst/>
                        </a:rPr>
                        <a:t>w</a:t>
                      </a:r>
                      <a:r>
                        <a:rPr lang="en-US" sz="1400" dirty="0">
                          <a:effectLst/>
                        </a:rPr>
                        <a:t>ee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D weak type </a:t>
                      </a:r>
                      <a:r>
                        <a:rPr lang="en-US" sz="1400" i="1" dirty="0" smtClean="0">
                          <a:effectLst/>
                        </a:rPr>
                        <a:t>2 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1154G&gt;C  </a:t>
                      </a:r>
                      <a:r>
                        <a:rPr lang="ru-RU" sz="1400" dirty="0">
                          <a:effectLst/>
                        </a:rPr>
                        <a:t>р.</a:t>
                      </a:r>
                      <a:r>
                        <a:rPr lang="en-US" sz="1400" dirty="0" smtClean="0">
                          <a:effectLst/>
                        </a:rPr>
                        <a:t>Gly385Ala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ccD</a:t>
                      </a:r>
                      <a:r>
                        <a:rPr lang="en-US" sz="1400" baseline="30000" dirty="0" err="1" smtClean="0">
                          <a:effectLst/>
                        </a:rPr>
                        <a:t>w</a:t>
                      </a:r>
                      <a:r>
                        <a:rPr lang="en-US" sz="1400" dirty="0" err="1" smtClean="0">
                          <a:effectLst/>
                        </a:rPr>
                        <a:t>Ee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6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D weak type 3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c.8 C&gt;G  </a:t>
                      </a:r>
                      <a:r>
                        <a:rPr lang="nb-NO" sz="1400" dirty="0" smtClean="0">
                          <a:effectLst/>
                        </a:rPr>
                        <a:t>   </a:t>
                      </a:r>
                      <a:r>
                        <a:rPr lang="ru-RU" sz="1400" dirty="0" smtClean="0">
                          <a:effectLst/>
                        </a:rPr>
                        <a:t>р</a:t>
                      </a:r>
                      <a:r>
                        <a:rPr lang="en-US" sz="1400" dirty="0">
                          <a:effectLst/>
                        </a:rPr>
                        <a:t>.Ser3Cys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CcD</a:t>
                      </a:r>
                      <a:r>
                        <a:rPr lang="en-US" sz="1400" baseline="30000" dirty="0">
                          <a:effectLst/>
                        </a:rPr>
                        <a:t>w</a:t>
                      </a:r>
                      <a:r>
                        <a:rPr lang="en-US" sz="1400" dirty="0">
                          <a:effectLst/>
                        </a:rPr>
                        <a:t>ee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/>
                        </a:rPr>
                        <a:t>ccD</a:t>
                      </a:r>
                      <a:r>
                        <a:rPr lang="en-US" sz="1400" baseline="30000" dirty="0" err="1" smtClean="0">
                          <a:solidFill>
                            <a:srgbClr val="FF0000"/>
                          </a:solidFill>
                          <a:effectLst/>
                        </a:rPr>
                        <a:t>w</a:t>
                      </a:r>
                      <a:r>
                        <a:rPr lang="en-US" sz="1400" dirty="0" err="1" smtClean="0">
                          <a:effectLst/>
                        </a:rPr>
                        <a:t>ee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CCD</a:t>
                      </a:r>
                      <a:r>
                        <a:rPr lang="en-US" sz="1400" baseline="30000" dirty="0">
                          <a:effectLst/>
                        </a:rPr>
                        <a:t>w</a:t>
                      </a:r>
                      <a:r>
                        <a:rPr lang="en-US" sz="1400" dirty="0">
                          <a:effectLst/>
                        </a:rPr>
                        <a:t>ee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6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D weak type </a:t>
                      </a:r>
                      <a:r>
                        <a:rPr lang="ru-RU" sz="1400" i="1" dirty="0">
                          <a:effectLst/>
                        </a:rPr>
                        <a:t>4.2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</a:rPr>
                        <a:t>c.602C&gt;G       p.Thr201Arg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</a:rPr>
                        <a:t>c.667T&gt;G        p.Phe223Val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</a:rPr>
                        <a:t>c.1025T&gt;C    p.Ile342Thr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ccD</a:t>
                      </a:r>
                      <a:r>
                        <a:rPr lang="en-US" sz="1400" baseline="30000" dirty="0" err="1">
                          <a:effectLst/>
                        </a:rPr>
                        <a:t>w</a:t>
                      </a:r>
                      <a:r>
                        <a:rPr lang="en-US" sz="1400" dirty="0" err="1">
                          <a:effectLst/>
                        </a:rPr>
                        <a:t>ee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D weak type </a:t>
                      </a:r>
                      <a:r>
                        <a:rPr lang="ru-RU" sz="1400" i="1" dirty="0">
                          <a:effectLst/>
                        </a:rPr>
                        <a:t>6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c.29G&gt;A</a:t>
                      </a:r>
                      <a:r>
                        <a:rPr lang="nb-NO" sz="1400" dirty="0">
                          <a:effectLst/>
                        </a:rPr>
                        <a:t> </a:t>
                      </a:r>
                      <a:r>
                        <a:rPr lang="nb-NO" sz="1400" dirty="0" smtClean="0">
                          <a:effectLst/>
                        </a:rPr>
                        <a:t>      </a:t>
                      </a:r>
                      <a:r>
                        <a:rPr lang="nb-NO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p.Arg10Gln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CcD</a:t>
                      </a:r>
                      <a:r>
                        <a:rPr lang="en-US" sz="1400" baseline="30000" dirty="0">
                          <a:effectLst/>
                        </a:rPr>
                        <a:t>w</a:t>
                      </a:r>
                      <a:r>
                        <a:rPr lang="en-US" sz="1400" dirty="0">
                          <a:effectLst/>
                        </a:rPr>
                        <a:t>ee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D weak type </a:t>
                      </a:r>
                      <a:r>
                        <a:rPr lang="ru-RU" sz="1400" i="1" dirty="0">
                          <a:effectLst/>
                        </a:rPr>
                        <a:t>15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r>
                        <a:rPr lang="nb-NO" sz="1400" dirty="0" smtClean="0">
                          <a:effectLst/>
                        </a:rPr>
                        <a:t>c.845G&gt;A     </a:t>
                      </a:r>
                      <a:r>
                        <a:rPr lang="nb-NO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p.Gly282Asp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/>
                        </a:rPr>
                        <a:t>CCD</a:t>
                      </a:r>
                      <a:r>
                        <a:rPr lang="en-US" sz="1400" baseline="30000" dirty="0" err="1" smtClean="0">
                          <a:solidFill>
                            <a:srgbClr val="FF0000"/>
                          </a:solidFill>
                          <a:effectLst/>
                        </a:rPr>
                        <a:t>w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/>
                        </a:rPr>
                        <a:t>ee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/>
                        </a:rPr>
                        <a:t>Ccdee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en-US" sz="1400" dirty="0" err="1" smtClean="0">
                          <a:effectLst/>
                        </a:rPr>
                        <a:t>cdEe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1+1+1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D weak type 67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c.722C&gt;T  </a:t>
                      </a:r>
                      <a:r>
                        <a:rPr lang="ru-RU" sz="1400" dirty="0">
                          <a:effectLst/>
                        </a:rPr>
                        <a:t>р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r>
                        <a:rPr lang="fr-FR" sz="1400" dirty="0" smtClean="0">
                          <a:effectLst/>
                        </a:rPr>
                        <a:t>Thr241Ile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ccD</a:t>
                      </a:r>
                      <a:r>
                        <a:rPr lang="en-US" sz="1400" baseline="30000" dirty="0" err="1">
                          <a:effectLst/>
                        </a:rPr>
                        <a:t>w</a:t>
                      </a:r>
                      <a:r>
                        <a:rPr lang="en-US" sz="1400" dirty="0" err="1">
                          <a:effectLst/>
                        </a:rPr>
                        <a:t>Ee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D weak </a:t>
                      </a:r>
                      <a:r>
                        <a:rPr lang="en-US" sz="1400" i="1" dirty="0" smtClean="0">
                          <a:effectLst/>
                        </a:rPr>
                        <a:t>type G255R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c.763G&gt;A  </a:t>
                      </a:r>
                      <a:r>
                        <a:rPr lang="ru-RU" sz="1400" dirty="0">
                          <a:effectLst/>
                        </a:rPr>
                        <a:t>р</a:t>
                      </a:r>
                      <a:r>
                        <a:rPr lang="en-US" sz="1400" dirty="0">
                          <a:effectLst/>
                        </a:rPr>
                        <a:t>.Gly255Arg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CcD</a:t>
                      </a:r>
                      <a:r>
                        <a:rPr lang="en-US" sz="1400" baseline="30000" dirty="0">
                          <a:effectLst/>
                        </a:rPr>
                        <a:t>w</a:t>
                      </a:r>
                      <a:r>
                        <a:rPr lang="en-US" sz="1400" dirty="0">
                          <a:effectLst/>
                        </a:rPr>
                        <a:t>ee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D weak type JVS5-38del4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</a:t>
                      </a:r>
                      <a:r>
                        <a:rPr lang="ru-RU" sz="1400" dirty="0">
                          <a:effectLst/>
                        </a:rPr>
                        <a:t>.802-38 </a:t>
                      </a:r>
                      <a:r>
                        <a:rPr lang="en-US" sz="1400" dirty="0">
                          <a:effectLst/>
                        </a:rPr>
                        <a:t>del </a:t>
                      </a:r>
                      <a:r>
                        <a:rPr lang="en-US" sz="1400" dirty="0" err="1">
                          <a:effectLst/>
                        </a:rPr>
                        <a:t>tctc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  p.</a:t>
                      </a:r>
                      <a:r>
                        <a:rPr lang="ru-RU" sz="1400" dirty="0" smtClean="0">
                          <a:effectLst/>
                        </a:rPr>
                        <a:t>нет </a:t>
                      </a:r>
                      <a:r>
                        <a:rPr lang="ru-RU" sz="1400" dirty="0">
                          <a:effectLst/>
                        </a:rPr>
                        <a:t>данных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CcD</a:t>
                      </a:r>
                      <a:r>
                        <a:rPr lang="en-US" sz="1400" baseline="30000" dirty="0">
                          <a:effectLst/>
                        </a:rPr>
                        <a:t>w</a:t>
                      </a:r>
                      <a:r>
                        <a:rPr lang="en-US" sz="1400" dirty="0">
                          <a:effectLst/>
                        </a:rPr>
                        <a:t>ee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RHD*DNB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c. 1063G&gt;A    p.Gln355Ser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</a:t>
                      </a:r>
                      <a:r>
                        <a:rPr lang="en-US" sz="1400" dirty="0" smtClean="0">
                          <a:effectLst/>
                        </a:rPr>
                        <a:t>D</a:t>
                      </a:r>
                      <a:r>
                        <a:rPr lang="en-US" sz="1400" baseline="30000" dirty="0" smtClean="0">
                          <a:effectLst/>
                        </a:rPr>
                        <a:t>w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RHD*DVII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c.329T&gt;C         p.Leu110Pro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CC</a:t>
                      </a:r>
                      <a:r>
                        <a:rPr lang="en-US" sz="1400" dirty="0" err="1" smtClean="0">
                          <a:effectLst/>
                        </a:rPr>
                        <a:t>D</a:t>
                      </a:r>
                      <a:r>
                        <a:rPr lang="en-US" sz="1400" baseline="30000" dirty="0" err="1" smtClean="0">
                          <a:effectLst/>
                        </a:rPr>
                        <a:t>w</a:t>
                      </a:r>
                      <a:r>
                        <a:rPr lang="en-US" sz="1400" dirty="0" err="1" smtClean="0">
                          <a:effectLst/>
                        </a:rPr>
                        <a:t>E</a:t>
                      </a: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RHD*</a:t>
                      </a:r>
                      <a:r>
                        <a:rPr lang="en-US" sz="1400" b="1" i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Dnull</a:t>
                      </a:r>
                      <a:r>
                        <a:rPr lang="ru-RU" sz="14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RHAG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c. 571 C&gt;T (exon 4) stop codon p. R191 c.724G&gt;A (exon 5)</a:t>
                      </a:r>
                      <a:endParaRPr lang="ru-RU" sz="14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Predicted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CcDee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1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RHCE*Ce*0</a:t>
                      </a:r>
                      <a:r>
                        <a:rPr lang="ru-RU" sz="1400" i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.122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      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p.Gln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D,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wcD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126+121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RHCE*Ce*09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c. 106A&gt;G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p. Ala36Thr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en-US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cDee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C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en-US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cDEe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1+1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79588" y="1685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/>
              <a:t>Серологическая характеристика эритроцитов с разными типами антигена </a:t>
            </a:r>
            <a:r>
              <a:rPr lang="en-US" altLang="ru-RU" sz="2400" b="1" dirty="0" smtClean="0"/>
              <a:t>Rh D 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endParaRPr lang="ru-RU" altLang="ru-RU" sz="2400" dirty="0" smtClean="0"/>
          </a:p>
        </p:txBody>
      </p:sp>
      <p:graphicFrame>
        <p:nvGraphicFramePr>
          <p:cNvPr id="23639" name="Group 8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426825"/>
              </p:ext>
            </p:extLst>
          </p:nvPr>
        </p:nvGraphicFramePr>
        <p:xfrm>
          <a:off x="107505" y="1052736"/>
          <a:ext cx="8928992" cy="5425360"/>
        </p:xfrm>
        <a:graphic>
          <a:graphicData uri="http://schemas.openxmlformats.org/drawingml/2006/table">
            <a:tbl>
              <a:tblPr/>
              <a:tblGrid>
                <a:gridCol w="504055"/>
                <a:gridCol w="2016573"/>
                <a:gridCol w="503237"/>
                <a:gridCol w="1081088"/>
                <a:gridCol w="1008062"/>
                <a:gridCol w="1079673"/>
                <a:gridCol w="1295227"/>
                <a:gridCol w="1441077"/>
              </a:tblGrid>
              <a:tr h="4320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Типы антигена </a:t>
                      </a:r>
                      <a:r>
                        <a:rPr kumimoji="0" 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RhD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антигенных детерминант/</a:t>
                      </a:r>
                      <a:r>
                        <a:rPr kumimoji="0" lang="ru-RU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эрит-роцит</a:t>
                      </a:r>
                      <a:r>
                        <a:rPr kumimoji="0" lang="ru-RU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Чис-ло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лиц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Агглютинация с анти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 IgM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Непрямой антиглобулиновый тест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анти-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 IgG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Метод 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плоскость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(время появления агглютинации)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Метод  2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96-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луночные планшеты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(разведение)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Метод  3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Гелевые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ID-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карты 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Diaclon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(сила реакции)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Метод 4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Классический АГТ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(время появления агглютинации)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Метод 5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Гелевые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ID-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карты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LISS/Coombs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(сила реакции)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weak D type 1, 1.1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(533-1285)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2’− 4’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1:2 – 1:32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1+ − 3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1’ –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weak D type 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(446-950)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5’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1:8 – 1:32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1+ −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2’ − 5’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1+ − 4+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weak D type 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(1333-2650)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1’ –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1:2-1:1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024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1+ − 4+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10’’ – 2’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4+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weak D type 4.2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3’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1:32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3+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1’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4+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00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weak D type 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3’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1:64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3+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1’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4+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00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weak D type 15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(133-297)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neg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neg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neg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neg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19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 D type 67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2’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3+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 D type G255R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2’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4+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803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 D</a:t>
                      </a:r>
                      <a:r>
                        <a:rPr lang="en-US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type JVS5-38del4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4’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4+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803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RhDNB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2-3’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1:256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3+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2’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4+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803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RhDVII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Mixed-field 70%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1:512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3+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25”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4+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53" marR="5595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30803" name="TextBox 1"/>
          <p:cNvSpPr txBox="1">
            <a:spLocks noChangeArrowheads="1"/>
          </p:cNvSpPr>
          <p:nvPr/>
        </p:nvSpPr>
        <p:spPr bwMode="auto">
          <a:xfrm>
            <a:off x="467544" y="6596771"/>
            <a:ext cx="84256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 smtClean="0"/>
              <a:t>*</a:t>
            </a:r>
            <a:r>
              <a:rPr lang="ru-RU" altLang="ru-RU" sz="1100" dirty="0"/>
              <a:t>С </a:t>
            </a:r>
            <a:r>
              <a:rPr lang="ru-RU" altLang="ru-RU" sz="1100" dirty="0" err="1"/>
              <a:t>Цоликлоном</a:t>
            </a:r>
            <a:r>
              <a:rPr lang="ru-RU" altLang="ru-RU" sz="1100" dirty="0"/>
              <a:t> анти-</a:t>
            </a:r>
            <a:r>
              <a:rPr lang="en-US" altLang="ru-RU" sz="1100" dirty="0"/>
              <a:t>D</a:t>
            </a:r>
            <a:r>
              <a:rPr lang="ru-RU" altLang="ru-RU" sz="1100" dirty="0"/>
              <a:t> </a:t>
            </a:r>
            <a:r>
              <a:rPr lang="en-US" altLang="ru-RU" sz="1100" dirty="0"/>
              <a:t>(</a:t>
            </a:r>
            <a:r>
              <a:rPr lang="ru-RU" altLang="ru-RU" sz="1100" dirty="0"/>
              <a:t>смесь четырех МА анти-6.5, -6.3, -6.2 </a:t>
            </a:r>
            <a:r>
              <a:rPr lang="en-US" altLang="ru-RU" sz="1100" dirty="0"/>
              <a:t>IgG) </a:t>
            </a:r>
            <a:r>
              <a:rPr lang="en-US" altLang="ru-RU" sz="1100" dirty="0" smtClean="0"/>
              <a:t> </a:t>
            </a:r>
            <a:r>
              <a:rPr lang="ru-RU" altLang="ru-RU" sz="1100" dirty="0" smtClean="0"/>
              <a:t>С </a:t>
            </a:r>
            <a:r>
              <a:rPr lang="ru-RU" altLang="ru-RU" sz="1100" dirty="0"/>
              <a:t>отдельными МА </a:t>
            </a:r>
            <a:r>
              <a:rPr lang="en-US" altLang="ru-RU" sz="1100" dirty="0"/>
              <a:t>G7 (</a:t>
            </a:r>
            <a:r>
              <a:rPr lang="ru-RU" altLang="ru-RU" sz="1100" dirty="0"/>
              <a:t>анти-6.3 </a:t>
            </a:r>
            <a:r>
              <a:rPr lang="en-US" altLang="ru-RU" sz="1100" dirty="0"/>
              <a:t>IgG1) </a:t>
            </a:r>
            <a:r>
              <a:rPr lang="ru-RU" altLang="ru-RU" sz="1100" dirty="0"/>
              <a:t>и </a:t>
            </a:r>
            <a:r>
              <a:rPr lang="en-US" altLang="ru-RU" sz="1100" dirty="0"/>
              <a:t>G47 (</a:t>
            </a:r>
            <a:r>
              <a:rPr lang="ru-RU" altLang="ru-RU" sz="1100" dirty="0"/>
              <a:t>анти-6.2 </a:t>
            </a:r>
            <a:r>
              <a:rPr lang="en-US" altLang="ru-RU" sz="1100" dirty="0"/>
              <a:t>IgG1)</a:t>
            </a:r>
            <a:r>
              <a:rPr lang="ru-RU" altLang="ru-RU" sz="1100" dirty="0"/>
              <a:t> в геле 3+ </a:t>
            </a:r>
          </a:p>
        </p:txBody>
      </p:sp>
    </p:spTree>
    <p:extLst>
      <p:ext uri="{BB962C8B-B14F-4D97-AF65-F5344CB8AC3E}">
        <p14:creationId xmlns:p14="http://schemas.microsoft.com/office/powerpoint/2010/main" val="25333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302625" cy="122555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>Чувствительность серологических методов в</a:t>
            </a:r>
            <a:r>
              <a:rPr lang="en-US" altLang="ru-RU" sz="2800" dirty="0" smtClean="0"/>
              <a:t> </a:t>
            </a:r>
            <a:r>
              <a:rPr lang="ru-RU" altLang="ru-RU" sz="2800" dirty="0" smtClean="0"/>
              <a:t>идентификации типов антигена </a:t>
            </a:r>
            <a:r>
              <a:rPr lang="en-US" altLang="ru-RU" sz="2800" dirty="0" smtClean="0"/>
              <a:t>weak D  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>(% выявления)</a:t>
            </a:r>
            <a:br>
              <a:rPr lang="ru-RU" altLang="ru-RU" sz="2800" dirty="0" smtClean="0"/>
            </a:br>
            <a:endParaRPr lang="ru-RU" altLang="ru-RU" sz="2800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40536"/>
              </p:ext>
            </p:extLst>
          </p:nvPr>
        </p:nvGraphicFramePr>
        <p:xfrm>
          <a:off x="755650" y="1844675"/>
          <a:ext cx="7920038" cy="4646623"/>
        </p:xfrm>
        <a:graphic>
          <a:graphicData uri="http://schemas.openxmlformats.org/drawingml/2006/table">
            <a:tbl>
              <a:tblPr/>
              <a:tblGrid>
                <a:gridCol w="1439863"/>
                <a:gridCol w="863600"/>
                <a:gridCol w="865187"/>
                <a:gridCol w="1079500"/>
                <a:gridCol w="1152525"/>
                <a:gridCol w="1079500"/>
                <a:gridCol w="1439863"/>
              </a:tblGrid>
              <a:tr h="45719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Типы антигена 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Weak 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идентифици-рованы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генотипированием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процент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Серологические методы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1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Метод 1</a:t>
                      </a:r>
                      <a:endParaRPr kumimoji="0" lang="en-US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плоскость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Анти-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IgM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Метод  2</a:t>
                      </a:r>
                      <a:endParaRPr kumimoji="0" lang="en-US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96-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луночные планшеты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Анти-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IgM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Метод  3</a:t>
                      </a:r>
                      <a:endParaRPr kumimoji="0" lang="en-US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Гелевые колонки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Анти-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IgM+IgG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Метод 4</a:t>
                      </a:r>
                      <a:endParaRPr kumimoji="0" lang="en-US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Классиче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ский АГТ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Анти-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IgG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Метод 5</a:t>
                      </a:r>
                      <a:endParaRPr kumimoji="0" lang="en-US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Гелевые колонки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LISS/Coombs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904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type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1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,6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83,3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66,7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94,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95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type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11,1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77,8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44,4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315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type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96,8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1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type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15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абс.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0/3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0/3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0/3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0/3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1/3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61" marR="415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7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Идентификация типов антигена </a:t>
            </a:r>
            <a:r>
              <a:rPr lang="en-US" sz="3600" dirty="0" smtClean="0"/>
              <a:t>weak D</a:t>
            </a:r>
            <a:endParaRPr lang="ru-RU" sz="3600" dirty="0"/>
          </a:p>
        </p:txBody>
      </p:sp>
      <p:pic>
        <p:nvPicPr>
          <p:cNvPr id="32771" name="Picture 7" descr="20140205_1115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381635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8" descr="20140206_1516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1700213"/>
            <a:ext cx="38163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Прямоугольник 7"/>
          <p:cNvSpPr>
            <a:spLocks noChangeArrowheads="1"/>
          </p:cNvSpPr>
          <p:nvPr/>
        </p:nvSpPr>
        <p:spPr bwMode="auto">
          <a:xfrm>
            <a:off x="107505" y="4508500"/>
            <a:ext cx="885698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Крут-</a:t>
            </a:r>
            <a:r>
              <a:rPr lang="ru-RU" altLang="ru-RU" sz="1800" b="1" dirty="0" err="1"/>
              <a:t>ва</a:t>
            </a:r>
            <a:r>
              <a:rPr lang="ru-RU" altLang="ru-RU" sz="1800" b="1" dirty="0"/>
              <a:t> Е.Н.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На плоскости с </a:t>
            </a:r>
            <a:r>
              <a:rPr lang="ru-RU" altLang="ru-RU" sz="1800" dirty="0" err="1"/>
              <a:t>Цоликлоном</a:t>
            </a:r>
            <a:r>
              <a:rPr lang="ru-RU" altLang="ru-RU" sz="1800" dirty="0"/>
              <a:t> анти-Д супер мелкие </a:t>
            </a:r>
            <a:r>
              <a:rPr lang="ru-RU" altLang="ru-RU" sz="1800" dirty="0" err="1"/>
              <a:t>агглютинаты</a:t>
            </a:r>
            <a:r>
              <a:rPr lang="ru-RU" altLang="ru-RU" sz="1800" dirty="0"/>
              <a:t> после 3 минуты.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В реакции агглютинации в солевой среде титр 1</a:t>
            </a:r>
            <a:r>
              <a:rPr lang="en-US" altLang="ru-RU" sz="1800" dirty="0"/>
              <a:t>:8</a:t>
            </a:r>
            <a:r>
              <a:rPr lang="ru-RU" altLang="ru-RU" sz="1800" dirty="0"/>
              <a:t> (</a:t>
            </a:r>
            <a:r>
              <a:rPr lang="en-US" altLang="ru-RU" sz="1800" dirty="0"/>
              <a:t>K+ 1:512)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В непрямой пробе Кумбса агглютинация отстает от положительного контроля на 2 </a:t>
            </a:r>
            <a:r>
              <a:rPr lang="ru-RU" altLang="ru-RU" sz="1800" dirty="0" smtClean="0"/>
              <a:t>минуты</a:t>
            </a:r>
            <a:endParaRPr lang="en-US" altLang="ru-RU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ID LISS/Coombs 2+</a:t>
            </a:r>
            <a:endParaRPr lang="ru-RU" altLang="ru-RU" sz="18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Молекулярным методом выявлен </a:t>
            </a:r>
            <a:r>
              <a:rPr lang="en-US" altLang="ru-RU" b="1" dirty="0"/>
              <a:t>weak D-type 1</a:t>
            </a:r>
            <a:r>
              <a:rPr lang="ru-RU" alt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47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260350"/>
            <a:ext cx="8229600" cy="720725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Идентификация типов антигена </a:t>
            </a:r>
            <a:r>
              <a:rPr lang="en-US" sz="3600" dirty="0" smtClean="0"/>
              <a:t>weak D</a:t>
            </a:r>
            <a:endParaRPr lang="ru-RU" altLang="ru-RU" sz="3600" baseline="30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652963"/>
            <a:ext cx="8229600" cy="18002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1400" b="1" dirty="0" smtClean="0"/>
              <a:t>Фил-</a:t>
            </a:r>
            <a:r>
              <a:rPr lang="ru-RU" altLang="ru-RU" sz="1400" b="1" dirty="0" err="1" smtClean="0"/>
              <a:t>ва</a:t>
            </a:r>
            <a:r>
              <a:rPr lang="ru-RU" altLang="ru-RU" sz="1400" b="1" dirty="0" smtClean="0"/>
              <a:t> Е.Б.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100" dirty="0" smtClean="0"/>
              <a:t>На плоскости с </a:t>
            </a:r>
            <a:r>
              <a:rPr lang="ru-RU" altLang="ru-RU" sz="2100" dirty="0" err="1"/>
              <a:t>Ц</a:t>
            </a:r>
            <a:r>
              <a:rPr lang="ru-RU" altLang="ru-RU" sz="2100" dirty="0" err="1" smtClean="0"/>
              <a:t>оликлоном</a:t>
            </a:r>
            <a:r>
              <a:rPr lang="ru-RU" altLang="ru-RU" sz="2100" dirty="0" smtClean="0"/>
              <a:t> анти-Д супер мелкие </a:t>
            </a:r>
            <a:r>
              <a:rPr lang="ru-RU" altLang="ru-RU" sz="2100" dirty="0" err="1" smtClean="0"/>
              <a:t>агглютинаты</a:t>
            </a:r>
            <a:r>
              <a:rPr lang="ru-RU" altLang="ru-RU" sz="2100" dirty="0" smtClean="0"/>
              <a:t> после 3 минуты.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100" dirty="0" smtClean="0"/>
              <a:t>В реакции агглютинации в солевой среде титр 1</a:t>
            </a:r>
            <a:r>
              <a:rPr lang="en-US" altLang="ru-RU" sz="2100" dirty="0" smtClean="0"/>
              <a:t>:</a:t>
            </a:r>
            <a:r>
              <a:rPr lang="ru-RU" altLang="ru-RU" sz="2100" dirty="0" smtClean="0"/>
              <a:t>32 (</a:t>
            </a:r>
            <a:r>
              <a:rPr lang="en-US" altLang="ru-RU" sz="2100" dirty="0" smtClean="0"/>
              <a:t>K+ 1:</a:t>
            </a:r>
            <a:r>
              <a:rPr lang="ru-RU" altLang="ru-RU" sz="2100" dirty="0" smtClean="0"/>
              <a:t>4000</a:t>
            </a:r>
            <a:r>
              <a:rPr lang="en-US" altLang="ru-RU" sz="21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100" dirty="0" smtClean="0"/>
              <a:t>В непрямой пробе Кумбса агглютинация отстает от положительного контроля на 1 минуту</a:t>
            </a:r>
            <a:endParaRPr lang="en-US" altLang="ru-RU" sz="2100" dirty="0" smtClean="0"/>
          </a:p>
          <a:p>
            <a:pPr>
              <a:buNone/>
              <a:defRPr/>
            </a:pPr>
            <a:r>
              <a:rPr lang="en-US" altLang="ru-RU" sz="2900" b="1" dirty="0">
                <a:solidFill>
                  <a:schemeClr val="accent6">
                    <a:lumMod val="75000"/>
                  </a:schemeClr>
                </a:solidFill>
              </a:rPr>
              <a:t>ID LISS/Coombs </a:t>
            </a:r>
            <a:r>
              <a:rPr lang="en-US" altLang="ru-RU" sz="2900" b="1" dirty="0" smtClean="0">
                <a:solidFill>
                  <a:schemeClr val="accent6">
                    <a:lumMod val="75000"/>
                  </a:schemeClr>
                </a:solidFill>
              </a:rPr>
              <a:t>3+</a:t>
            </a:r>
            <a:endParaRPr lang="ru-RU" altLang="ru-RU" sz="2900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14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600" dirty="0" smtClean="0"/>
              <a:t>Молекулярным методом выявлен </a:t>
            </a:r>
            <a:r>
              <a:rPr lang="en-US" altLang="ru-RU" b="1" dirty="0" smtClean="0"/>
              <a:t>weak D-type 3.</a:t>
            </a:r>
            <a:endParaRPr lang="ru-RU" altLang="ru-RU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1400" dirty="0" smtClean="0"/>
          </a:p>
        </p:txBody>
      </p:sp>
      <p:pic>
        <p:nvPicPr>
          <p:cNvPr id="33796" name="Picture 6" descr="20141211_1219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42481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20141211_151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96975"/>
            <a:ext cx="39608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3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7606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800" dirty="0"/>
              <a:t>Характеристика вариантов антигена А системы АВО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855929"/>
              </p:ext>
            </p:extLst>
          </p:nvPr>
        </p:nvGraphicFramePr>
        <p:xfrm>
          <a:off x="467544" y="764704"/>
          <a:ext cx="7416824" cy="5990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7"/>
                <a:gridCol w="504057"/>
                <a:gridCol w="1296143"/>
                <a:gridCol w="576064"/>
                <a:gridCol w="1224136"/>
                <a:gridCol w="648072"/>
                <a:gridCol w="936104"/>
                <a:gridCol w="651831"/>
                <a:gridCol w="1148370"/>
              </a:tblGrid>
              <a:tr h="274116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№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Ф.И.О.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Фенотип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Генотип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АВО*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</a:tr>
              <a:tr h="267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 </a:t>
                      </a:r>
                      <a:r>
                        <a:rPr lang="ru-RU" sz="1050" dirty="0" err="1">
                          <a:effectLst/>
                        </a:rPr>
                        <a:t>Цоликлонами</a:t>
                      </a:r>
                      <a:r>
                        <a:rPr lang="ru-RU" sz="1050" dirty="0">
                          <a:effectLst/>
                        </a:rPr>
                        <a:t> и </a:t>
                      </a:r>
                      <a:r>
                        <a:rPr lang="ru-RU" sz="1050" dirty="0" err="1">
                          <a:effectLst/>
                        </a:rPr>
                        <a:t>лектином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В геле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 анти-А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Трак-товка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анти-А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анти-А1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анти-</a:t>
                      </a:r>
                      <a:r>
                        <a:rPr lang="ru-RU" sz="1050" dirty="0" err="1">
                          <a:effectLst/>
                        </a:rPr>
                        <a:t>Асл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анти-В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1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В.В.В.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 мелкая АЭ* к 3</a:t>
                      </a:r>
                      <a:r>
                        <a:rPr lang="en-US" sz="1050" dirty="0">
                          <a:effectLst/>
                        </a:rPr>
                        <a:t>’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90%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мелкая АЭ к 3</a:t>
                      </a:r>
                      <a:r>
                        <a:rPr lang="en-US" sz="1050" dirty="0">
                          <a:effectLst/>
                        </a:rPr>
                        <a:t>’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2+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Асл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O1vAx/</a:t>
                      </a:r>
                      <a:endParaRPr lang="ru-RU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O1Ax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</a:tr>
              <a:tr h="435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Г. М.Ш.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50%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мелкая АЭ к 3’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50%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мелкая АЭ к 3’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Расслоение эритроцитов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Асл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</a:t>
                      </a:r>
                      <a:r>
                        <a:rPr lang="ru-RU" sz="1400" b="1" dirty="0">
                          <a:effectLst/>
                        </a:rPr>
                        <a:t>1</a:t>
                      </a:r>
                      <a:r>
                        <a:rPr lang="en-US" sz="1400" b="1" dirty="0" err="1">
                          <a:effectLst/>
                        </a:rPr>
                        <a:t>vAx</a:t>
                      </a:r>
                      <a:r>
                        <a:rPr lang="ru-RU" sz="1400" b="1" dirty="0">
                          <a:effectLst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</a:t>
                      </a:r>
                      <a:r>
                        <a:rPr lang="ru-RU" sz="1400" b="1" dirty="0">
                          <a:effectLst/>
                        </a:rPr>
                        <a:t>1</a:t>
                      </a:r>
                      <a:r>
                        <a:rPr lang="en-US" sz="1400" b="1" dirty="0">
                          <a:effectLst/>
                        </a:rPr>
                        <a:t>Ax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</a:tr>
              <a:tr h="4560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А. А.Ш.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АЭ пылевидная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АЭ пылевидная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1+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Асл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</a:t>
                      </a:r>
                      <a:r>
                        <a:rPr lang="en-US" sz="1400" b="1" dirty="0">
                          <a:effectLst/>
                        </a:rPr>
                        <a:t>elO1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</a:tr>
              <a:tr h="371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М.П.Я.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АЭ мелкая к 3</a:t>
                      </a:r>
                      <a:r>
                        <a:rPr lang="en-US" sz="1050" dirty="0" smtClean="0">
                          <a:effectLst/>
                        </a:rPr>
                        <a:t>’ </a:t>
                      </a: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80%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АЭ мелкая к 3’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Расслоение эритроцитов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Асл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</a:t>
                      </a:r>
                      <a:r>
                        <a:rPr lang="en-US" sz="1400" b="1" dirty="0">
                          <a:effectLst/>
                        </a:rPr>
                        <a:t>el O1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</a:tr>
              <a:tr h="4101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А. М.В.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40%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АЭ пылевидная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АЭ пылевидная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4+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1+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Асл</a:t>
                      </a:r>
                      <a:r>
                        <a:rPr lang="en-US" sz="1050" dirty="0">
                          <a:effectLst/>
                        </a:rPr>
                        <a:t>B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</a:t>
                      </a:r>
                      <a:r>
                        <a:rPr lang="en-US" sz="1400" b="1" dirty="0">
                          <a:effectLst/>
                        </a:rPr>
                        <a:t>elB1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</a:tr>
              <a:tr h="428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Ю. Э.К.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АЭ мелкая к 3</a:t>
                      </a:r>
                      <a:r>
                        <a:rPr lang="en-US" sz="1050" dirty="0" smtClean="0">
                          <a:effectLst/>
                        </a:rPr>
                        <a:t>’ </a:t>
                      </a: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АЭ мелкая к 3</a:t>
                      </a:r>
                      <a:r>
                        <a:rPr lang="en-US" sz="1050" dirty="0">
                          <a:effectLst/>
                        </a:rPr>
                        <a:t>’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4+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2+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</a:rPr>
                        <a:t>А</a:t>
                      </a:r>
                      <a:r>
                        <a:rPr lang="en-US" sz="1400" b="1" dirty="0" smtClean="0">
                          <a:solidFill>
                            <a:schemeClr val="accent2"/>
                          </a:solidFill>
                          <a:effectLst/>
                        </a:rPr>
                        <a:t>3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</a:rPr>
                        <a:t>В</a:t>
                      </a:r>
                      <a:endParaRPr lang="ru-RU" sz="1400" b="1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</a:rPr>
                        <a:t>А1В1</a:t>
                      </a:r>
                      <a:endParaRPr lang="ru-RU" sz="1400" b="1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</a:tr>
              <a:tr h="6151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П.В.Д.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50%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АЭ мелкая к 3</a:t>
                      </a:r>
                      <a:r>
                        <a:rPr lang="en-US" sz="1050" dirty="0">
                          <a:effectLst/>
                        </a:rPr>
                        <a:t>’ 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АЭ мелкая к 3</a:t>
                      </a:r>
                      <a:r>
                        <a:rPr lang="en-US" sz="1050" dirty="0">
                          <a:effectLst/>
                        </a:rPr>
                        <a:t>’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4+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Расслоение эритроцитов 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</a:rPr>
                        <a:t>А</a:t>
                      </a:r>
                      <a:r>
                        <a:rPr lang="en-US" sz="1400" b="1" dirty="0" smtClean="0">
                          <a:solidFill>
                            <a:schemeClr val="accent2"/>
                          </a:solidFill>
                          <a:effectLst/>
                        </a:rPr>
                        <a:t>3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</a:rPr>
                        <a:t>В</a:t>
                      </a:r>
                      <a:endParaRPr lang="ru-RU" sz="1400" b="1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</a:rPr>
                        <a:t>А1В1</a:t>
                      </a:r>
                      <a:endParaRPr lang="ru-RU" sz="1400" b="1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</a:tr>
              <a:tr h="4101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М.Н.Ю.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АЭ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100% АЭ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4+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4+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А2В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А2В1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</a:tr>
              <a:tr h="4101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Т. О.Ю.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АЭ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100% АЭ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100% АЭ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4+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4+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АВ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А1В1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</a:tr>
              <a:tr h="4101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Г.Л.О.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АЭ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отр.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100% АЭ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Отр.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4+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А2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А2О1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52" marR="393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1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</TotalTime>
  <Words>2564</Words>
  <Application>Microsoft Office PowerPoint</Application>
  <PresentationFormat>On-screen Show (4:3)</PresentationFormat>
  <Paragraphs>719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Тема Office</vt:lpstr>
      <vt:lpstr>Проблемы интерпретации результатов  иммуногематологических исследований у больных с заболеванием системы крови</vt:lpstr>
      <vt:lpstr>План доклада</vt:lpstr>
      <vt:lpstr>Структура проблем</vt:lpstr>
      <vt:lpstr> I. Полиморфизмы генов RHD и RHCE </vt:lpstr>
      <vt:lpstr>Серологическая характеристика эритроцитов с разными типами антигена Rh D  </vt:lpstr>
      <vt:lpstr> Чувствительность серологических методов в идентификации типов антигена weak D   (% выявления) </vt:lpstr>
      <vt:lpstr>Идентификация типов антигена weak D</vt:lpstr>
      <vt:lpstr>Идентификация типов антигена weak D</vt:lpstr>
      <vt:lpstr>Характеристика вариантов антигена А системы АВО</vt:lpstr>
      <vt:lpstr>Больной В.В.В. (генотип O1vAx/O1Ax). Результат фенотипирования  эритроцитов с помощью гелевых карт DiaClon ABO/D + Reverse Grouping (фирма BioRad)</vt:lpstr>
      <vt:lpstr>Больная М.П.Я. (генотип O1Ael). Результат фенотипирования  эритроцитов с помощью гелевых карт DiaClon ABO/D + Reverse Grouping (фирма BioRad)</vt:lpstr>
      <vt:lpstr>Ю.Э.К (Фенотип А3В, генотип  А1В1). Результат фенотипирования  эритроцитов с помощью гелевых карт DiaClon ABO/D + Reverse Grouping. </vt:lpstr>
      <vt:lpstr>II. Проблемы идентификации результатов иммуногематологических исследований , обусловленные самим патологическим процессом</vt:lpstr>
      <vt:lpstr>Пример проблемы интерпретации группы крови Оß</vt:lpstr>
      <vt:lpstr>3.1. Положительный результат с Цоликлоном анти-С.  У больной Кр-ко ОММЛ с АИГА после гаплоидентичной ТКМ</vt:lpstr>
      <vt:lpstr>PowerPoint Presentation</vt:lpstr>
      <vt:lpstr>Больной Ан-ков с в12-дефицитной анемией, тепловыми и холодовыми антиэритроцитарными аутоантителами</vt:lpstr>
      <vt:lpstr>3. Особенности результатов иммуногематологических исследований, зависящие от проводимого лечения А. Трансфузионная химера  (по антигенам системы Резус) </vt:lpstr>
      <vt:lpstr>Трансфузионная химера  (по антигенам системы АВО)</vt:lpstr>
      <vt:lpstr>Идентификация групповой принадлежности у больных с посттрансфузионной химерой перед ТКМ</vt:lpstr>
      <vt:lpstr>Б. Мониторинг приживления гемопоэтических стволовых клеток по эритроцитарным маркерам в сроки +30 дней после алломиелотрансплантации</vt:lpstr>
      <vt:lpstr>В. Влияние анти-CD38 антител на результаты иммуногематологических исследований и способы его устранения</vt:lpstr>
      <vt:lpstr>Непрямой антиглобулиновый тест</vt:lpstr>
      <vt:lpstr>Влияние Даратумумаба на результат непрямого антиглобулинового теста </vt:lpstr>
      <vt:lpstr>Методы  устранения  влияния даратумумаба на результаты  серологических тестов </vt:lpstr>
      <vt:lpstr>Обработка эритроцитов  дитиотреитолом (ДТТ) </vt:lpstr>
      <vt:lpstr>Контроль эффективности обработки эритроцитов ДТТ по антигенам системы Резус и Келл </vt:lpstr>
      <vt:lpstr>Контроль эффективности обработки эритроцитов ДТТ по антигену Челлано</vt:lpstr>
      <vt:lpstr>Другие антигены, чувствительные к ДТТ*</vt:lpstr>
      <vt:lpstr>Скрининг антител в непрямой пробе Кумбса  с обработанными и необработанными дитиотреитолом эритроцитами трех клеточной панели у больного после введения анти-CD38 антител</vt:lpstr>
      <vt:lpstr>PowerPoint Presentation</vt:lpstr>
      <vt:lpstr>Обработка ДТТ эритроцитов, планируемых к переливанию</vt:lpstr>
      <vt:lpstr>PowerPoint Presentation</vt:lpstr>
      <vt:lpstr>Генотипирование по Kell, Kidd, Daffy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иммуногематологических исследований в гематологической клинике</dc:title>
  <dc:creator>Головкина Лариса Леонидовна</dc:creator>
  <cp:lastModifiedBy>User</cp:lastModifiedBy>
  <cp:revision>89</cp:revision>
  <cp:lastPrinted>2019-10-08T12:05:46Z</cp:lastPrinted>
  <dcterms:created xsi:type="dcterms:W3CDTF">2019-08-30T06:21:36Z</dcterms:created>
  <dcterms:modified xsi:type="dcterms:W3CDTF">2019-10-10T14:48:40Z</dcterms:modified>
</cp:coreProperties>
</file>