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9" r:id="rId2"/>
    <p:sldMasterId id="2147483674" r:id="rId3"/>
  </p:sldMasterIdLst>
  <p:notesMasterIdLst>
    <p:notesMasterId r:id="rId34"/>
  </p:notesMasterIdLst>
  <p:handoutMasterIdLst>
    <p:handoutMasterId r:id="rId35"/>
  </p:handoutMasterIdLst>
  <p:sldIdLst>
    <p:sldId id="271" r:id="rId4"/>
    <p:sldId id="300" r:id="rId5"/>
    <p:sldId id="301" r:id="rId6"/>
    <p:sldId id="302" r:id="rId7"/>
    <p:sldId id="304" r:id="rId8"/>
    <p:sldId id="303" r:id="rId9"/>
    <p:sldId id="341" r:id="rId10"/>
    <p:sldId id="306" r:id="rId11"/>
    <p:sldId id="305" r:id="rId12"/>
    <p:sldId id="307" r:id="rId13"/>
    <p:sldId id="308" r:id="rId14"/>
    <p:sldId id="312" r:id="rId15"/>
    <p:sldId id="314" r:id="rId16"/>
    <p:sldId id="318" r:id="rId17"/>
    <p:sldId id="319" r:id="rId18"/>
    <p:sldId id="316" r:id="rId19"/>
    <p:sldId id="313" r:id="rId20"/>
    <p:sldId id="315" r:id="rId21"/>
    <p:sldId id="317" r:id="rId22"/>
    <p:sldId id="321" r:id="rId23"/>
    <p:sldId id="323" r:id="rId24"/>
    <p:sldId id="324" r:id="rId25"/>
    <p:sldId id="339" r:id="rId26"/>
    <p:sldId id="326" r:id="rId27"/>
    <p:sldId id="322" r:id="rId28"/>
    <p:sldId id="310" r:id="rId29"/>
    <p:sldId id="311" r:id="rId30"/>
    <p:sldId id="340" r:id="rId31"/>
    <p:sldId id="343" r:id="rId32"/>
    <p:sldId id="344" r:id="rId33"/>
  </p:sldIdLst>
  <p:sldSz cx="9144000" cy="5143500" type="screen16x9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F18A21"/>
    <a:srgbClr val="8BB9D5"/>
    <a:srgbClr val="8D9ED3"/>
    <a:srgbClr val="46B9C6"/>
    <a:srgbClr val="358578"/>
    <a:srgbClr val="466673"/>
    <a:srgbClr val="4655C6"/>
    <a:srgbClr val="717050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35" autoAdjust="0"/>
  </p:normalViewPr>
  <p:slideViewPr>
    <p:cSldViewPr>
      <p:cViewPr>
        <p:scale>
          <a:sx n="223" d="100"/>
          <a:sy n="223" d="100"/>
        </p:scale>
        <p:origin x="2616" y="1685"/>
      </p:cViewPr>
      <p:guideLst>
        <p:guide orient="horz" pos="1620"/>
        <p:guide orient="horz" pos="144"/>
        <p:guide pos="2880"/>
        <p:guide pos="336"/>
        <p:guide pos="5424"/>
      </p:guideLst>
    </p:cSldViewPr>
  </p:slideViewPr>
  <p:outlineViewPr>
    <p:cViewPr>
      <p:scale>
        <a:sx n="33" d="100"/>
        <a:sy n="33" d="100"/>
      </p:scale>
      <p:origin x="0" y="19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49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1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AE1CD9EC-6CDA-4E02-A3EE-B720857B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715832"/>
            <a:ext cx="5436908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1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F06E89AB-C037-47EE-97F1-37AA8A3F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962150" cy="42171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5980"/>
            <a:ext cx="5734050" cy="42171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5"/>
            <a:ext cx="8382000" cy="16581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690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EC34-743D-4BA1-B36F-2A083A019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2658-0D0D-44DC-95B7-32AB340F9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DD8-3B0B-4BEC-B45D-53942FACF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0B2F-0D7C-4A9E-B06B-D32DBFBA1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F44F-8550-4E01-B9A8-8DA9C9643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D3F0-A206-408C-B453-21451B3F5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3932-AF68-4FBE-A2A2-D2D2501CE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1"/>
            <a:ext cx="7467600" cy="4226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7" y="832759"/>
            <a:ext cx="7848600" cy="3394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rgbClr val="466673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4572000"/>
            <a:ext cx="9144000" cy="0"/>
          </a:xfrm>
          <a:prstGeom prst="line">
            <a:avLst/>
          </a:prstGeom>
          <a:ln>
            <a:solidFill>
              <a:srgbClr val="46B9C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3C1-9739-42BA-B4EF-D8F57DEF3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1E6B-C95C-4C9C-A200-245ADD8CE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FCD1-D3C1-447F-B021-99623A1FE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100-BD2C-4CF0-956F-48A1AF320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115" y="687278"/>
            <a:ext cx="5832437" cy="17907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115" y="2547034"/>
            <a:ext cx="5832437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0000" y="4660900"/>
            <a:ext cx="16383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8C1F-1B47-4DAD-9225-5E99AD97C0F4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51381" y="4660900"/>
            <a:ext cx="2455863" cy="2746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313" y="4660900"/>
            <a:ext cx="1427162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4FE46-DFBC-4ED1-9C15-CDBECAD5A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48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33C2-7630-41DD-B47A-C35B33637192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3157-63FA-4A62-9537-889F9E1B4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45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5" y="1262714"/>
            <a:ext cx="6188665" cy="213955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715" y="3422506"/>
            <a:ext cx="618866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FA71-6A87-4760-BDDC-A570B43A39AD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0418-0D06-4ECB-BB12-62466EC06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78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707" y="1405482"/>
            <a:ext cx="3154680" cy="3263504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8195" y="1405482"/>
            <a:ext cx="3223260" cy="3263504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3FCC-0833-41B8-A951-A2CE1793449E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C337-9F98-4941-9499-59ADC1964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5" y="224860"/>
            <a:ext cx="6467747" cy="994172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705" y="1211887"/>
            <a:ext cx="32918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706" y="1829822"/>
            <a:ext cx="3291840" cy="2763441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729" y="1211887"/>
            <a:ext cx="3087733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3729" y="1829822"/>
            <a:ext cx="3087733" cy="2763441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6385-7968-45DB-A1BB-F29130030BD3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E9BC-0359-4C38-9986-BF94F42F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9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407F-B4F6-41F0-BCB3-0B738475A79E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7C9B-D211-4F79-944E-7317F9786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1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18F7-C7AB-4FC6-9F13-52529137284F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91C6-F55D-4E21-8B06-57FE8B6E3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65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4" y="348853"/>
            <a:ext cx="232498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6" y="348853"/>
            <a:ext cx="4028258" cy="4052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714" y="1549004"/>
            <a:ext cx="232498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FB79-6C50-4FC3-AFC6-441ECD8A8E28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68D5-8AE7-4EB4-BB7F-2EA0CD3F6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65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5" y="362494"/>
            <a:ext cx="200841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4175" y="362494"/>
            <a:ext cx="435728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715" y="1562644"/>
            <a:ext cx="200841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AC3B-3B3F-466D-BABF-44376715CDE2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023-7EBC-4F3E-B8C6-29C014E78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7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28701"/>
            <a:ext cx="7848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9223" name="Picture 7" descr="Bio-Rad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4747021"/>
            <a:ext cx="1072530" cy="301142"/>
          </a:xfrm>
          <a:prstGeom prst="rect">
            <a:avLst/>
          </a:prstGeom>
          <a:noFill/>
        </p:spPr>
      </p:pic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533400" y="462915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600"/>
              <a:pPr algn="l">
                <a:spcBef>
                  <a:spcPct val="50000"/>
                </a:spcBef>
              </a:pPr>
              <a:t>‹#›</a:t>
            </a:fld>
            <a:endParaRPr lang="en-US" sz="16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05978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204ACA-E2B5-41DF-A93E-369FEE2672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546106" y="312738"/>
            <a:ext cx="646747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6106" y="1381126"/>
            <a:ext cx="64674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6100" y="4767266"/>
            <a:ext cx="16383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algn="l">
              <a:defRPr/>
            </a:pPr>
            <a:fld id="{764070FD-4A26-4AB6-BE74-F36BA3BC9B84}" type="datetimeFigureOut">
              <a:rPr lang="en-US" altLang="en-US">
                <a:ea typeface="ＭＳ Ｐゴシック" pitchFamily="34" charset="-128"/>
              </a:rPr>
              <a:pPr algn="l">
                <a:defRPr/>
              </a:pPr>
              <a:t>11/29/2019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6" y="4767266"/>
            <a:ext cx="245586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Trebuchet M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6413" y="4767266"/>
            <a:ext cx="1427162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33804394-4438-4852-A5DE-12B28C177084}" type="slidenum">
              <a:rPr lang="en-US" alt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pic>
        <p:nvPicPr>
          <p:cNvPr id="819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3471865"/>
            <a:ext cx="2428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Box 11"/>
          <p:cNvSpPr txBox="1">
            <a:spLocks noChangeArrowheads="1"/>
          </p:cNvSpPr>
          <p:nvPr/>
        </p:nvSpPr>
        <p:spPr bwMode="auto">
          <a:xfrm rot="16200000">
            <a:off x="-1585119" y="1782914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bs-Latn-BA" altLang="en-US" sz="1200" smtClean="0">
                <a:solidFill>
                  <a:srgbClr val="A6A6A6"/>
                </a:solidFill>
                <a:latin typeface="Trebuchet MS" pitchFamily="34" charset="0"/>
              </a:rPr>
              <a:t>Find more PowerPoint templates on </a:t>
            </a:r>
            <a:r>
              <a:rPr lang="bs-Latn-BA" altLang="en-US" sz="1200" b="1" smtClean="0">
                <a:solidFill>
                  <a:srgbClr val="A6A6A6"/>
                </a:solidFill>
                <a:latin typeface="Trebuchet MS" pitchFamily="34" charset="0"/>
              </a:rPr>
              <a:t>prezentr.com</a:t>
            </a:r>
            <a:r>
              <a:rPr lang="bs-Latn-BA" altLang="en-US" sz="1200" smtClean="0">
                <a:solidFill>
                  <a:srgbClr val="A6A6A6"/>
                </a:solidFill>
                <a:latin typeface="Trebuchet MS" pitchFamily="34" charset="0"/>
              </a:rPr>
              <a:t>!</a:t>
            </a:r>
            <a:endParaRPr lang="en-US" altLang="en-US" sz="1200" smtClean="0">
              <a:solidFill>
                <a:srgbClr val="A6A6A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ln w="28575">
            <a:noFill/>
          </a:ln>
          <a:solidFill>
            <a:srgbClr val="F7262C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7262C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6200" y="-80391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68"/>
            <a:ext cx="9220200" cy="3413180"/>
          </a:xfrm>
          <a:prstGeom prst="rect">
            <a:avLst/>
          </a:prstGeo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8800" y="3371397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Choose the right anti-D reagent</a:t>
            </a:r>
            <a:endParaRPr lang="en-US" sz="2800" b="1" dirty="0"/>
          </a:p>
        </p:txBody>
      </p:sp>
      <p:pic>
        <p:nvPicPr>
          <p:cNvPr id="6156" name="Picture 12" descr="Logo color transparent bkg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16554"/>
            <a:ext cx="1597660" cy="431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76200" y="2617582"/>
            <a:ext cx="9144000" cy="727130"/>
          </a:xfrm>
          <a:prstGeom prst="rect">
            <a:avLst/>
          </a:prstGeom>
          <a:solidFill>
            <a:srgbClr val="46667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14800" y="3909847"/>
            <a:ext cx="4876800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A651"/>
                </a:solidFill>
              </a:rPr>
              <a:t>A piece of cake?</a:t>
            </a:r>
            <a:endParaRPr lang="en-US" sz="2800" i="1" dirty="0">
              <a:solidFill>
                <a:srgbClr val="00A65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4608684"/>
            <a:ext cx="4876800" cy="4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0A651"/>
                </a:solidFill>
              </a:rPr>
              <a:t>Paul </a:t>
            </a:r>
            <a:r>
              <a:rPr lang="en-US" sz="1200" i="1" dirty="0" err="1" smtClean="0">
                <a:solidFill>
                  <a:srgbClr val="00A651"/>
                </a:solidFill>
              </a:rPr>
              <a:t>Aerts</a:t>
            </a:r>
            <a:r>
              <a:rPr lang="en-US" sz="1200" i="1" dirty="0">
                <a:solidFill>
                  <a:srgbClr val="00A651"/>
                </a:solidFill>
              </a:rPr>
              <a:t/>
            </a:r>
            <a:br>
              <a:rPr lang="en-US" sz="1200" i="1" dirty="0">
                <a:solidFill>
                  <a:srgbClr val="00A651"/>
                </a:solidFill>
              </a:rPr>
            </a:br>
            <a:r>
              <a:rPr lang="en-US" sz="1200" i="1" dirty="0" smtClean="0">
                <a:solidFill>
                  <a:srgbClr val="00A651"/>
                </a:solidFill>
              </a:rPr>
              <a:t>December 2019</a:t>
            </a:r>
            <a:endParaRPr lang="en-US" sz="1200" i="1" dirty="0">
              <a:solidFill>
                <a:srgbClr val="00A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Weak</a:t>
            </a:r>
            <a:r>
              <a:rPr lang="de-CH" dirty="0" smtClean="0"/>
              <a:t> D </a:t>
            </a:r>
            <a:r>
              <a:rPr lang="de-CH" dirty="0" err="1" smtClean="0"/>
              <a:t>and</a:t>
            </a:r>
            <a:r>
              <a:rPr lang="de-CH" dirty="0" smtClean="0"/>
              <a:t> partial D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RhD</a:t>
            </a:r>
            <a:r>
              <a:rPr lang="de-CH" dirty="0" smtClean="0"/>
              <a:t> </a:t>
            </a:r>
            <a:r>
              <a:rPr lang="de-CH" dirty="0" err="1" smtClean="0"/>
              <a:t>protein</a:t>
            </a:r>
            <a:r>
              <a:rPr lang="de-CH" dirty="0" smtClean="0"/>
              <a:t>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3972"/>
          <a:stretch/>
        </p:blipFill>
        <p:spPr bwMode="auto">
          <a:xfrm>
            <a:off x="533401" y="742950"/>
            <a:ext cx="3393592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9370"/>
          <a:stretch/>
        </p:blipFill>
        <p:spPr bwMode="auto">
          <a:xfrm>
            <a:off x="536276" y="2419350"/>
            <a:ext cx="3056242" cy="157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954317"/>
            <a:ext cx="3124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CH" b="1" dirty="0" err="1" smtClean="0"/>
              <a:t>Weak</a:t>
            </a:r>
            <a:r>
              <a:rPr lang="de-CH" b="1" dirty="0" smtClean="0"/>
              <a:t> D</a:t>
            </a:r>
          </a:p>
          <a:p>
            <a:pPr algn="l"/>
            <a:r>
              <a:rPr lang="de-CH" dirty="0" err="1" smtClean="0"/>
              <a:t>Amino</a:t>
            </a:r>
            <a:r>
              <a:rPr lang="de-CH" dirty="0" smtClean="0"/>
              <a:t> </a:t>
            </a:r>
            <a:r>
              <a:rPr lang="de-CH" dirty="0" err="1" smtClean="0"/>
              <a:t>acid</a:t>
            </a:r>
            <a:r>
              <a:rPr lang="de-CH" dirty="0" smtClean="0"/>
              <a:t> </a:t>
            </a:r>
            <a:r>
              <a:rPr lang="de-CH" dirty="0" err="1" smtClean="0"/>
              <a:t>changes</a:t>
            </a:r>
            <a:r>
              <a:rPr lang="de-CH" dirty="0" smtClean="0"/>
              <a:t> </a:t>
            </a:r>
            <a:r>
              <a:rPr lang="de-CH" dirty="0" err="1" smtClean="0"/>
              <a:t>located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transmembrane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cytoplasmic</a:t>
            </a:r>
            <a:r>
              <a:rPr lang="de-CH" dirty="0" smtClean="0"/>
              <a:t> </a:t>
            </a:r>
            <a:r>
              <a:rPr lang="de-CH" dirty="0" err="1" smtClean="0"/>
              <a:t>regions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9519" y="2419352"/>
            <a:ext cx="353875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CH" b="1" dirty="0" smtClean="0"/>
              <a:t>Partial D</a:t>
            </a:r>
          </a:p>
          <a:p>
            <a:pPr algn="l"/>
            <a:r>
              <a:rPr lang="de-CH" dirty="0" err="1" smtClean="0"/>
              <a:t>Amino</a:t>
            </a:r>
            <a:r>
              <a:rPr lang="de-CH" dirty="0" smtClean="0"/>
              <a:t> </a:t>
            </a:r>
            <a:r>
              <a:rPr lang="de-CH" dirty="0" err="1" smtClean="0"/>
              <a:t>acid</a:t>
            </a:r>
            <a:r>
              <a:rPr lang="de-CH" dirty="0" smtClean="0"/>
              <a:t> </a:t>
            </a:r>
            <a:r>
              <a:rPr lang="de-CH" dirty="0" err="1" smtClean="0"/>
              <a:t>changes</a:t>
            </a:r>
            <a:r>
              <a:rPr lang="de-CH" dirty="0" smtClean="0"/>
              <a:t> </a:t>
            </a:r>
            <a:r>
              <a:rPr lang="de-CH" dirty="0" err="1" smtClean="0"/>
              <a:t>located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extracellular</a:t>
            </a:r>
            <a:r>
              <a:rPr lang="de-CH" dirty="0" smtClean="0"/>
              <a:t> </a:t>
            </a:r>
            <a:r>
              <a:rPr lang="de-CH" dirty="0" err="1" smtClean="0"/>
              <a:t>loops</a:t>
            </a:r>
            <a:endParaRPr lang="de-CH" dirty="0" smtClean="0"/>
          </a:p>
          <a:p>
            <a:pPr algn="l"/>
            <a:r>
              <a:rPr lang="de-CH" dirty="0" smtClean="0">
                <a:sym typeface="Symbol"/>
              </a:rPr>
              <a:t># </a:t>
            </a:r>
            <a:r>
              <a:rPr lang="de-CH" dirty="0" smtClean="0">
                <a:sym typeface="Wingdings" panose="05000000000000000000" pitchFamily="2" charset="2"/>
              </a:rPr>
              <a:t> partial </a:t>
            </a:r>
            <a:r>
              <a:rPr lang="de-CH" dirty="0" err="1" smtClean="0">
                <a:sym typeface="Wingdings" panose="05000000000000000000" pitchFamily="2" charset="2"/>
              </a:rPr>
              <a:t>weak</a:t>
            </a:r>
            <a:r>
              <a:rPr lang="de-CH" dirty="0" smtClean="0">
                <a:sym typeface="Wingdings" panose="05000000000000000000" pitchFamily="2" charset="2"/>
              </a:rPr>
              <a:t> D type 15 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smtClean="0">
                <a:sym typeface="Wingdings" panose="05000000000000000000" pitchFamily="2" charset="2"/>
              </a:rPr>
              <a:t>(</a:t>
            </a:r>
            <a:r>
              <a:rPr lang="de-CH" dirty="0" err="1" smtClean="0">
                <a:sym typeface="Wingdings" panose="05000000000000000000" pitchFamily="2" charset="2"/>
              </a:rPr>
              <a:t>phenotypes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sometimes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change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category</a:t>
            </a:r>
            <a:r>
              <a:rPr lang="de-CH" dirty="0" smtClean="0">
                <a:sym typeface="Wingdings" panose="05000000000000000000" pitchFamily="2" charset="2"/>
              </a:rPr>
              <a:t>; </a:t>
            </a:r>
            <a:r>
              <a:rPr lang="de-CH" dirty="0" err="1" smtClean="0">
                <a:sym typeface="Wingdings" panose="05000000000000000000" pitchFamily="2" charset="2"/>
              </a:rPr>
              <a:t>nomenclature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can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be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confusing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743200"/>
            <a:ext cx="301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3" y="4302995"/>
            <a:ext cx="501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/>
              <a:t>Westhoff CM. </a:t>
            </a:r>
            <a:r>
              <a:rPr lang="de-CH" sz="1200" dirty="0" err="1" smtClean="0"/>
              <a:t>Immunohematology</a:t>
            </a:r>
            <a:r>
              <a:rPr lang="de-CH" sz="1200" dirty="0" smtClean="0"/>
              <a:t> 2005;21(4):155-163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56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1"/>
            <a:ext cx="8610600" cy="422672"/>
          </a:xfrm>
        </p:spPr>
        <p:txBody>
          <a:bodyPr/>
          <a:lstStyle/>
          <a:p>
            <a:r>
              <a:rPr lang="de-CH" dirty="0" smtClean="0"/>
              <a:t>Do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know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fequencies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altered</a:t>
            </a:r>
            <a:r>
              <a:rPr lang="de-CH" dirty="0" smtClean="0"/>
              <a:t> </a:t>
            </a:r>
            <a:r>
              <a:rPr lang="de-CH" i="1" dirty="0" smtClean="0"/>
              <a:t>RHD</a:t>
            </a:r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Ranging </a:t>
            </a:r>
            <a:r>
              <a:rPr lang="de-CH" dirty="0" err="1" smtClean="0"/>
              <a:t>from</a:t>
            </a:r>
            <a:r>
              <a:rPr lang="de-CH" dirty="0" smtClean="0"/>
              <a:t> 0.5%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4%</a:t>
            </a:r>
          </a:p>
          <a:p>
            <a:pPr lvl="1"/>
            <a:r>
              <a:rPr lang="de-CH" dirty="0" smtClean="0"/>
              <a:t>PAY ATTENTION !</a:t>
            </a:r>
          </a:p>
          <a:p>
            <a:pPr lvl="2"/>
            <a:r>
              <a:rPr lang="de-CH" dirty="0" err="1" smtClean="0"/>
              <a:t>Incidence</a:t>
            </a:r>
            <a:r>
              <a:rPr lang="de-CH" dirty="0" smtClean="0"/>
              <a:t> </a:t>
            </a:r>
            <a:r>
              <a:rPr lang="de-CH" dirty="0" err="1" smtClean="0"/>
              <a:t>depends</a:t>
            </a:r>
            <a:r>
              <a:rPr lang="de-CH" dirty="0" smtClean="0"/>
              <a:t> </a:t>
            </a:r>
            <a:r>
              <a:rPr lang="de-CH" dirty="0" err="1" smtClean="0"/>
              <a:t>largely</a:t>
            </a:r>
            <a:r>
              <a:rPr lang="de-CH" dirty="0" smtClean="0"/>
              <a:t> on </a:t>
            </a:r>
            <a:r>
              <a:rPr lang="de-CH" dirty="0" err="1" smtClean="0"/>
              <a:t>ethnic</a:t>
            </a:r>
            <a:r>
              <a:rPr lang="de-CH" dirty="0" smtClean="0"/>
              <a:t> </a:t>
            </a:r>
            <a:r>
              <a:rPr lang="de-CH" dirty="0" err="1" smtClean="0"/>
              <a:t>group</a:t>
            </a:r>
            <a:endParaRPr lang="de-CH" dirty="0"/>
          </a:p>
          <a:p>
            <a:pPr lvl="2"/>
            <a:r>
              <a:rPr lang="de-CH" dirty="0" err="1" smtClean="0"/>
              <a:t>And</a:t>
            </a:r>
            <a:r>
              <a:rPr lang="de-CH" dirty="0" smtClean="0"/>
              <a:t> on </a:t>
            </a:r>
            <a:r>
              <a:rPr lang="de-CH" dirty="0" err="1" smtClean="0"/>
              <a:t>technique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</a:p>
          <a:p>
            <a:pPr marL="914400" lvl="2" indent="0">
              <a:buNone/>
            </a:pPr>
            <a:endParaRPr lang="de-CH" dirty="0" smtClean="0"/>
          </a:p>
          <a:p>
            <a:pPr lvl="2"/>
            <a:r>
              <a:rPr lang="de-CH" sz="4400" dirty="0" smtClean="0">
                <a:solidFill>
                  <a:srgbClr val="FF0000"/>
                </a:solidFill>
              </a:rPr>
              <a:t>More </a:t>
            </a:r>
            <a:r>
              <a:rPr lang="de-CH" sz="4400" dirty="0" err="1" smtClean="0">
                <a:solidFill>
                  <a:srgbClr val="FF0000"/>
                </a:solidFill>
              </a:rPr>
              <a:t>detail</a:t>
            </a:r>
            <a:r>
              <a:rPr lang="de-CH" sz="4400" dirty="0" smtClean="0">
                <a:solidFill>
                  <a:srgbClr val="FF0000"/>
                </a:solidFill>
              </a:rPr>
              <a:t> out </a:t>
            </a:r>
            <a:r>
              <a:rPr lang="de-CH" sz="4400" dirty="0" err="1" smtClean="0">
                <a:solidFill>
                  <a:srgbClr val="FF0000"/>
                </a:solidFill>
              </a:rPr>
              <a:t>of</a:t>
            </a:r>
            <a:r>
              <a:rPr lang="de-CH" sz="4400" dirty="0" smtClean="0">
                <a:solidFill>
                  <a:srgbClr val="FF0000"/>
                </a:solidFill>
              </a:rPr>
              <a:t> References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Variation in </a:t>
            </a:r>
            <a:r>
              <a:rPr lang="de-CH" dirty="0" err="1" smtClean="0"/>
              <a:t>test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5586" r="11539"/>
          <a:stretch/>
        </p:blipFill>
        <p:spPr bwMode="auto">
          <a:xfrm>
            <a:off x="228600" y="2534246"/>
            <a:ext cx="1866558" cy="12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/>
          <a:stretch/>
        </p:blipFill>
        <p:spPr bwMode="auto">
          <a:xfrm>
            <a:off x="2509673" y="2864644"/>
            <a:ext cx="2268973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770" r="860" b="29918"/>
          <a:stretch/>
        </p:blipFill>
        <p:spPr bwMode="auto">
          <a:xfrm>
            <a:off x="4863945" y="2144836"/>
            <a:ext cx="2222314" cy="9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33402" y="857251"/>
            <a:ext cx="2313743" cy="1037569"/>
            <a:chOff x="505657" y="1143000"/>
            <a:chExt cx="2313743" cy="18445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43000"/>
              <a:ext cx="204567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5657" y="2057399"/>
              <a:ext cx="2313743" cy="9301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err="1" smtClean="0"/>
                <a:t>Tubes</a:t>
              </a:r>
              <a:r>
                <a:rPr lang="de-CH" sz="1400" dirty="0" smtClean="0"/>
                <a:t/>
              </a:r>
              <a:br>
                <a:rPr lang="de-CH" sz="1400" dirty="0" smtClean="0"/>
              </a:br>
              <a:r>
                <a:rPr lang="de-CH" sz="1400" dirty="0" err="1" smtClean="0"/>
                <a:t>With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or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without</a:t>
              </a:r>
              <a:r>
                <a:rPr lang="de-CH" sz="1400" dirty="0" smtClean="0"/>
                <a:t> IAT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5602" y="718046"/>
            <a:ext cx="3230565" cy="1178719"/>
            <a:chOff x="2854840" y="1074717"/>
            <a:chExt cx="3230565" cy="15716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16242"/>
            <a:stretch/>
          </p:blipFill>
          <p:spPr bwMode="auto">
            <a:xfrm>
              <a:off x="2854840" y="1074717"/>
              <a:ext cx="1923803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28534" y="1317233"/>
              <a:ext cx="1156871" cy="697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err="1" smtClean="0"/>
                <a:t>Microplates</a:t>
              </a:r>
              <a:r>
                <a:rPr lang="de-CH" sz="1400" dirty="0" smtClean="0"/>
                <a:t> </a:t>
              </a:r>
            </a:p>
            <a:p>
              <a:pPr algn="ctr"/>
              <a:r>
                <a:rPr lang="de-CH" sz="1400" dirty="0" smtClean="0"/>
                <a:t>Solid Phase</a:t>
              </a:r>
              <a:endParaRPr lang="en-US" sz="1400" dirty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579659" y="3001009"/>
            <a:ext cx="3313753" cy="1564557"/>
            <a:chOff x="4395347" y="4175751"/>
            <a:chExt cx="4142191" cy="2607591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t="14245" r="13461" b="17727"/>
            <a:stretch/>
          </p:blipFill>
          <p:spPr bwMode="auto">
            <a:xfrm>
              <a:off x="6398496" y="4175751"/>
              <a:ext cx="2139042" cy="163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395347" y="5552237"/>
              <a:ext cx="2157854" cy="1231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err="1" smtClean="0"/>
                <a:t>Donor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Centres</a:t>
              </a:r>
              <a:endParaRPr lang="de-CH" sz="1400" dirty="0" smtClean="0"/>
            </a:p>
            <a:p>
              <a:pPr algn="ctr"/>
              <a:r>
                <a:rPr lang="de-CH" sz="1400" dirty="0" smtClean="0"/>
                <a:t>Enzyme </a:t>
              </a:r>
              <a:r>
                <a:rPr lang="de-CH" sz="1400" dirty="0" err="1" smtClean="0"/>
                <a:t>treated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red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cells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8101" y="818703"/>
            <a:ext cx="1876301" cy="1551107"/>
            <a:chOff x="6411365" y="1091602"/>
            <a:chExt cx="1876301" cy="206814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8" t="9633" r="6682"/>
            <a:stretch/>
          </p:blipFill>
          <p:spPr bwMode="auto">
            <a:xfrm>
              <a:off x="6411365" y="1091602"/>
              <a:ext cx="1876301" cy="149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11365" y="2749376"/>
              <a:ext cx="1156871" cy="410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/>
                <a:t>Gel </a:t>
              </a:r>
              <a:r>
                <a:rPr lang="de-CH" sz="1400" dirty="0" err="1" smtClean="0"/>
                <a:t>cards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4150" y="2159783"/>
            <a:ext cx="21578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Automation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EpD</a:t>
            </a:r>
            <a:r>
              <a:rPr lang="de-CH" dirty="0" smtClean="0"/>
              <a:t> (</a:t>
            </a:r>
            <a:r>
              <a:rPr lang="de-CH" dirty="0" err="1" smtClean="0"/>
              <a:t>epitope</a:t>
            </a:r>
            <a:r>
              <a:rPr lang="de-CH" dirty="0" smtClean="0"/>
              <a:t> D): a </a:t>
            </a:r>
            <a:r>
              <a:rPr lang="de-CH" dirty="0" err="1" smtClean="0"/>
              <a:t>complex</a:t>
            </a:r>
            <a:r>
              <a:rPr lang="de-CH" dirty="0" smtClean="0"/>
              <a:t> </a:t>
            </a:r>
            <a:r>
              <a:rPr lang="de-CH" dirty="0" err="1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7" y="832759"/>
            <a:ext cx="7256814" cy="368209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An </a:t>
            </a:r>
            <a:r>
              <a:rPr lang="de-CH" dirty="0" err="1" smtClean="0"/>
              <a:t>epitope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understood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an </a:t>
            </a:r>
            <a:br>
              <a:rPr lang="de-CH" dirty="0" smtClean="0"/>
            </a:br>
            <a:r>
              <a:rPr lang="de-CH" dirty="0" err="1" smtClean="0"/>
              <a:t>antibody</a:t>
            </a:r>
            <a:r>
              <a:rPr lang="de-CH" dirty="0" smtClean="0"/>
              <a:t> </a:t>
            </a:r>
            <a:r>
              <a:rPr lang="de-CH" dirty="0" err="1" smtClean="0"/>
              <a:t>binding</a:t>
            </a:r>
            <a:r>
              <a:rPr lang="de-CH" dirty="0" smtClean="0"/>
              <a:t> </a:t>
            </a:r>
            <a:r>
              <a:rPr lang="de-CH" dirty="0" err="1" smtClean="0"/>
              <a:t>site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Rh </a:t>
            </a:r>
            <a:r>
              <a:rPr lang="de-CH" dirty="0" err="1" smtClean="0"/>
              <a:t>epitopes</a:t>
            </a:r>
            <a:r>
              <a:rPr lang="de-CH" dirty="0" smtClean="0"/>
              <a:t> (on </a:t>
            </a:r>
            <a:r>
              <a:rPr lang="de-CH" dirty="0" err="1" smtClean="0"/>
              <a:t>RhD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RhCE</a:t>
            </a:r>
            <a:r>
              <a:rPr lang="de-CH" dirty="0" smtClean="0"/>
              <a:t>)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conformational</a:t>
            </a:r>
            <a:endParaRPr lang="de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err="1" smtClean="0"/>
              <a:t>Dependent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shape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molecule</a:t>
            </a:r>
            <a:r>
              <a:rPr lang="de-CH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err="1" smtClean="0"/>
              <a:t>Epitopes</a:t>
            </a:r>
            <a:r>
              <a:rPr lang="de-CH" dirty="0" smtClean="0"/>
              <a:t> </a:t>
            </a:r>
            <a:r>
              <a:rPr lang="de-CH" dirty="0" err="1" smtClean="0"/>
              <a:t>may</a:t>
            </a:r>
            <a:r>
              <a:rPr lang="de-CH" dirty="0" smtClean="0"/>
              <a:t> </a:t>
            </a:r>
            <a:r>
              <a:rPr lang="de-CH" dirty="0" err="1" smtClean="0"/>
              <a:t>involve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extracellular</a:t>
            </a:r>
            <a:r>
              <a:rPr lang="de-CH" dirty="0" smtClean="0"/>
              <a:t> </a:t>
            </a:r>
            <a:r>
              <a:rPr lang="de-CH" dirty="0" err="1" smtClean="0"/>
              <a:t>loops</a:t>
            </a:r>
            <a:endParaRPr lang="de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err="1" smtClean="0"/>
              <a:t>Changes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transmembrane</a:t>
            </a:r>
            <a:r>
              <a:rPr lang="de-CH" dirty="0" smtClean="0"/>
              <a:t> </a:t>
            </a:r>
            <a:r>
              <a:rPr lang="de-CH" dirty="0" err="1" smtClean="0"/>
              <a:t>parts</a:t>
            </a:r>
            <a:r>
              <a:rPr lang="de-CH" dirty="0" smtClean="0"/>
              <a:t>, </a:t>
            </a:r>
            <a:r>
              <a:rPr lang="de-CH" dirty="0" err="1" smtClean="0"/>
              <a:t>may</a:t>
            </a:r>
            <a:r>
              <a:rPr lang="de-CH" dirty="0" smtClean="0"/>
              <a:t> </a:t>
            </a:r>
            <a:r>
              <a:rPr lang="de-CH" dirty="0" err="1" smtClean="0"/>
              <a:t>weaken</a:t>
            </a:r>
            <a:r>
              <a:rPr lang="de-CH" dirty="0" smtClean="0"/>
              <a:t>, </a:t>
            </a:r>
            <a:r>
              <a:rPr lang="de-CH" dirty="0" err="1" smtClean="0"/>
              <a:t>destroy</a:t>
            </a:r>
            <a:r>
              <a:rPr lang="de-CH" dirty="0" smtClean="0"/>
              <a:t>,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even</a:t>
            </a:r>
            <a:r>
              <a:rPr lang="de-CH" dirty="0" smtClean="0"/>
              <a:t> </a:t>
            </a:r>
            <a:r>
              <a:rPr lang="de-CH" dirty="0" err="1" smtClean="0"/>
              <a:t>create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epitopes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 smtClean="0"/>
              <a:t>Monoclonal</a:t>
            </a:r>
            <a:r>
              <a:rPr lang="de-CH" dirty="0" smtClean="0"/>
              <a:t> </a:t>
            </a:r>
            <a:r>
              <a:rPr lang="de-CH" dirty="0" err="1" smtClean="0"/>
              <a:t>antibodies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epD</a:t>
            </a:r>
            <a:r>
              <a:rPr lang="de-CH" dirty="0" smtClean="0"/>
              <a:t> </a:t>
            </a:r>
            <a:r>
              <a:rPr lang="de-CH" dirty="0" err="1" smtClean="0"/>
              <a:t>specific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The </a:t>
            </a:r>
            <a:r>
              <a:rPr lang="de-CH" dirty="0" err="1" smtClean="0"/>
              <a:t>epD</a:t>
            </a:r>
            <a:r>
              <a:rPr lang="de-CH" dirty="0" smtClean="0"/>
              <a:t> </a:t>
            </a:r>
            <a:r>
              <a:rPr lang="de-CH" dirty="0" err="1" smtClean="0"/>
              <a:t>models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evolved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originally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a 7 </a:t>
            </a:r>
            <a:r>
              <a:rPr lang="de-CH" dirty="0" err="1" smtClean="0"/>
              <a:t>epD</a:t>
            </a:r>
            <a:r>
              <a:rPr lang="de-CH" dirty="0" smtClean="0"/>
              <a:t> </a:t>
            </a:r>
            <a:r>
              <a:rPr lang="de-CH" dirty="0" err="1" smtClean="0"/>
              <a:t>model</a:t>
            </a:r>
            <a:r>
              <a:rPr lang="de-CH" dirty="0" smtClean="0"/>
              <a:t>, a 9 </a:t>
            </a:r>
            <a:r>
              <a:rPr lang="de-CH" dirty="0" err="1" smtClean="0"/>
              <a:t>epD</a:t>
            </a:r>
            <a:r>
              <a:rPr lang="de-CH" dirty="0" smtClean="0"/>
              <a:t>, …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currently</a:t>
            </a:r>
            <a:r>
              <a:rPr lang="de-CH" dirty="0" smtClean="0"/>
              <a:t> a 37 </a:t>
            </a:r>
            <a:r>
              <a:rPr lang="de-CH" dirty="0" err="1" smtClean="0"/>
              <a:t>epD</a:t>
            </a:r>
            <a:r>
              <a:rPr lang="de-CH" dirty="0" smtClean="0"/>
              <a:t>, </a:t>
            </a:r>
            <a:br>
              <a:rPr lang="de-CH" dirty="0" smtClean="0"/>
            </a:b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will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added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5" b="66421"/>
          <a:stretch/>
        </p:blipFill>
        <p:spPr bwMode="auto">
          <a:xfrm>
            <a:off x="7391403" y="1485900"/>
            <a:ext cx="1625537" cy="16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epD</a:t>
            </a:r>
            <a:r>
              <a:rPr lang="de-CH" dirty="0" smtClean="0"/>
              <a:t> 9 </a:t>
            </a:r>
            <a:r>
              <a:rPr lang="de-CH" dirty="0" err="1" smtClean="0"/>
              <a:t>model</a:t>
            </a:r>
            <a:r>
              <a:rPr lang="de-CH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613133"/>
            <a:ext cx="4432935" cy="37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1" y="4275952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Reid ME, Lomas-Francis C, Olsson ML. (2012). </a:t>
            </a:r>
            <a:r>
              <a:rPr lang="en-US" sz="1200" i="1" dirty="0" smtClean="0"/>
              <a:t>The Blood Group Antigen </a:t>
            </a:r>
            <a:r>
              <a:rPr lang="en-US" sz="1200" i="1" dirty="0" err="1" smtClean="0"/>
              <a:t>FactsBook</a:t>
            </a:r>
            <a:r>
              <a:rPr lang="en-US" sz="1200" dirty="0" smtClean="0"/>
              <a:t>. </a:t>
            </a:r>
            <a:r>
              <a:rPr lang="en-US" sz="1200" dirty="0"/>
              <a:t>ed. </a:t>
            </a:r>
            <a:r>
              <a:rPr lang="en-US" sz="1200" dirty="0" smtClean="0"/>
              <a:t>London: Elsevier.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30 </a:t>
            </a:r>
            <a:r>
              <a:rPr lang="de-CH" dirty="0" err="1" smtClean="0"/>
              <a:t>epD</a:t>
            </a:r>
            <a:r>
              <a:rPr lang="de-CH" dirty="0" smtClean="0"/>
              <a:t> </a:t>
            </a:r>
            <a:r>
              <a:rPr lang="de-CH" dirty="0" err="1" smtClean="0"/>
              <a:t>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8472"/>
            <a:ext cx="6713982" cy="359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324600" y="4000500"/>
            <a:ext cx="838200" cy="171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4275952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Reid ME, Lomas-Francis C, Olsson ML. (2012). </a:t>
            </a:r>
            <a:r>
              <a:rPr lang="en-US" sz="1200" i="1" dirty="0" smtClean="0"/>
              <a:t>The Blood Group Antigen </a:t>
            </a:r>
            <a:r>
              <a:rPr lang="en-US" sz="1200" i="1" dirty="0" err="1" smtClean="0"/>
              <a:t>FactsBook</a:t>
            </a:r>
            <a:r>
              <a:rPr lang="en-US" sz="1200" dirty="0" smtClean="0"/>
              <a:t>. </a:t>
            </a:r>
            <a:r>
              <a:rPr lang="en-US" sz="1200" dirty="0"/>
              <a:t>ed. </a:t>
            </a:r>
            <a:r>
              <a:rPr lang="en-US" sz="1200" dirty="0" smtClean="0"/>
              <a:t>London: Elsevier.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epD</a:t>
            </a:r>
            <a:r>
              <a:rPr lang="de-CH" dirty="0" smtClean="0"/>
              <a:t> </a:t>
            </a:r>
            <a:r>
              <a:rPr lang="de-CH" dirty="0" err="1" smtClean="0"/>
              <a:t>specificity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being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4" y="701279"/>
            <a:ext cx="6971076" cy="384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5715002"/>
            <a:ext cx="1836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/>
              <a:t>Vial	 ISBT Paris 2001# 	Cell Line	1-9	1-37	Flegel2007	Wagner 2005	</a:t>
            </a:r>
            <a:endParaRPr lang="is-IS" b="1" dirty="0" smtClean="0"/>
          </a:p>
          <a:p>
            <a:r>
              <a:rPr lang="mr-IN" dirty="0" smtClean="0"/>
              <a:t>1</a:t>
            </a:r>
            <a:r>
              <a:rPr lang="mr-IN" dirty="0"/>
              <a:t>	74	LHM76/58	8	22			</a:t>
            </a:r>
          </a:p>
          <a:p>
            <a:r>
              <a:rPr lang="mr-IN" dirty="0"/>
              <a:t>2	76	LHM76/59		36			</a:t>
            </a:r>
          </a:p>
          <a:p>
            <a:r>
              <a:rPr lang="fi-FI" dirty="0"/>
              <a:t>3	83	LHM174/102	1	2			</a:t>
            </a:r>
          </a:p>
          <a:p>
            <a:r>
              <a:rPr lang="mr-IN" dirty="0"/>
              <a:t>4	80	LHM50/2B	6/7	15/16		6.3	</a:t>
            </a:r>
          </a:p>
          <a:p>
            <a:r>
              <a:rPr lang="mr-IN" dirty="0"/>
              <a:t>5	82	LHM169/81	1	1			</a:t>
            </a:r>
          </a:p>
          <a:p>
            <a:r>
              <a:rPr lang="hr-HR" dirty="0"/>
              <a:t>6		ESD1				4.1	</a:t>
            </a:r>
          </a:p>
          <a:p>
            <a:r>
              <a:rPr lang="mr-IN" dirty="0"/>
              <a:t>7	75	LHM76/55	3	5	3.1	3.1	</a:t>
            </a:r>
          </a:p>
          <a:p>
            <a:r>
              <a:rPr lang="mr-IN" dirty="0"/>
              <a:t>8	77	LHM77/64	9	23	9.1		</a:t>
            </a:r>
          </a:p>
          <a:p>
            <a:r>
              <a:rPr lang="mr-IN" dirty="0"/>
              <a:t>9	79	LHM70/45	1	2	1.2		</a:t>
            </a:r>
          </a:p>
          <a:p>
            <a:r>
              <a:rPr lang="it-IT" dirty="0"/>
              <a:t>10	78	LHM59/19	8	22	8.1	8.1	</a:t>
            </a:r>
          </a:p>
          <a:p>
            <a:r>
              <a:rPr lang="mr-IN" dirty="0"/>
              <a:t>11	81	LHM169/80	6/7	15/16	6.3	6.3	</a:t>
            </a:r>
          </a:p>
          <a:p>
            <a:r>
              <a:rPr lang="mr-IN" dirty="0"/>
              <a:t>12		LHM57/17			</a:t>
            </a:r>
            <a:r>
              <a:rPr lang="mr-IN" i="1" dirty="0"/>
              <a:t>6.3	</a:t>
            </a:r>
            <a:r>
              <a:rPr lang="mr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78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 </a:t>
            </a:r>
            <a:r>
              <a:rPr lang="de-CH" dirty="0" err="1" smtClean="0"/>
              <a:t>Typing</a:t>
            </a:r>
            <a:r>
              <a:rPr lang="de-CH" dirty="0" smtClean="0"/>
              <a:t> </a:t>
            </a:r>
            <a:r>
              <a:rPr lang="de-CH" dirty="0" err="1" smtClean="0"/>
              <a:t>donors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759278"/>
                <a:ext cx="7848600" cy="4022271"/>
              </a:xfrm>
            </p:spPr>
            <p:txBody>
              <a:bodyPr>
                <a:normAutofit fontScale="77500" lnSpcReduction="20000"/>
              </a:bodyPr>
              <a:lstStyle/>
              <a:p>
                <a:pPr marL="57150" indent="0">
                  <a:buNone/>
                </a:pPr>
                <a:r>
                  <a:rPr lang="de-CH" dirty="0" smtClean="0">
                    <a:solidFill>
                      <a:srgbClr val="FF0000"/>
                    </a:solidFill>
                  </a:rPr>
                  <a:t>IDEALLY </a:t>
                </a:r>
                <a:br>
                  <a:rPr lang="de-CH" dirty="0" smtClean="0">
                    <a:solidFill>
                      <a:srgbClr val="FF0000"/>
                    </a:solidFill>
                  </a:rPr>
                </a:br>
                <a:r>
                  <a:rPr lang="de-CH" dirty="0" smtClean="0">
                    <a:solidFill>
                      <a:srgbClr val="FF0000"/>
                    </a:solidFill>
                  </a:rPr>
                  <a:t>All RBCs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with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any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amount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D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antigen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or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D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epitopes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br>
                  <a:rPr lang="de-CH" dirty="0" smtClean="0">
                    <a:solidFill>
                      <a:srgbClr val="FF0000"/>
                    </a:solidFill>
                  </a:rPr>
                </a:br>
                <a:r>
                  <a:rPr lang="de-CH" dirty="0" err="1" smtClean="0">
                    <a:solidFill>
                      <a:srgbClr val="FF0000"/>
                    </a:solidFill>
                  </a:rPr>
                  <a:t>should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be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labelled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as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D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pos</a:t>
                </a:r>
                <a:endParaRPr lang="de-CH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REALITY</a:t>
                </a:r>
                <a:br>
                  <a:rPr lang="de-CH" dirty="0" smtClean="0"/>
                </a:br>
                <a:r>
                  <a:rPr lang="de-CH" dirty="0" err="1" smtClean="0"/>
                  <a:t>Some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weak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D’s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«</a:t>
                </a:r>
                <a:r>
                  <a:rPr lang="de-CH" dirty="0" err="1" smtClean="0"/>
                  <a:t>missed</a:t>
                </a:r>
                <a:r>
                  <a:rPr lang="de-CH" dirty="0" smtClean="0"/>
                  <a:t>» </a:t>
                </a:r>
                <a:r>
                  <a:rPr lang="de-CH" dirty="0" err="1" smtClean="0"/>
                  <a:t>even</a:t>
                </a:r>
                <a:r>
                  <a:rPr lang="de-CH" dirty="0" smtClean="0"/>
                  <a:t> in IAT (Del)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there</a:t>
                </a:r>
                <a:r>
                  <a:rPr lang="de-CH" dirty="0" smtClean="0"/>
                  <a:t> a </a:t>
                </a:r>
                <a:r>
                  <a:rPr lang="de-CH" dirty="0" err="1" smtClean="0"/>
                  <a:t>cutoff</a:t>
                </a:r>
                <a:r>
                  <a:rPr lang="de-CH" dirty="0" smtClean="0"/>
                  <a:t> (</a:t>
                </a:r>
                <a:r>
                  <a:rPr lang="de-CH" dirty="0" err="1" smtClean="0"/>
                  <a:t>number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D </a:t>
                </a:r>
                <a:r>
                  <a:rPr lang="de-CH" dirty="0" err="1" smtClean="0"/>
                  <a:t>sites</a:t>
                </a:r>
                <a:r>
                  <a:rPr lang="de-CH" dirty="0" smtClean="0"/>
                  <a:t>/</a:t>
                </a:r>
                <a:r>
                  <a:rPr lang="de-CH" dirty="0" err="1" smtClean="0"/>
                  <a:t>cell</a:t>
                </a:r>
                <a:r>
                  <a:rPr lang="de-CH" dirty="0" smtClean="0"/>
                  <a:t>)?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Not </a:t>
                </a:r>
                <a:r>
                  <a:rPr lang="de-CH" dirty="0" err="1" smtClean="0"/>
                  <a:t>really</a:t>
                </a:r>
                <a:r>
                  <a:rPr lang="de-CH" dirty="0" smtClean="0"/>
                  <a:t/>
                </a:r>
                <a:br>
                  <a:rPr lang="de-CH" dirty="0" smtClean="0"/>
                </a:br>
                <a:r>
                  <a:rPr lang="de-CH" dirty="0" smtClean="0"/>
                  <a:t>Reports </a:t>
                </a:r>
                <a:r>
                  <a:rPr lang="de-CH" dirty="0" err="1" smtClean="0"/>
                  <a:t>exist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RBCs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less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than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de-CH" b="0" i="1" smtClean="0">
                        <a:latin typeface="Cambria Math"/>
                        <a:ea typeface="Cambria Math"/>
                      </a:rPr>
                      <m:t>30 </m:t>
                    </m:r>
                  </m:oMath>
                </a14:m>
                <a:r>
                  <a:rPr lang="en-US" dirty="0" smtClean="0"/>
                  <a:t>sites/ caused immunization </a:t>
                </a:r>
                <a:r>
                  <a:rPr lang="en-US" sz="1200" dirty="0" smtClean="0"/>
                  <a:t>(Transfusion 2005;45:520-6 and 1561-7)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The large </a:t>
                </a:r>
                <a:r>
                  <a:rPr lang="de-CH" dirty="0" err="1" smtClean="0"/>
                  <a:t>number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RBCs in a </a:t>
                </a:r>
                <a:r>
                  <a:rPr lang="de-CH" dirty="0" err="1" smtClean="0"/>
                  <a:t>unit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transfused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compensate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low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antigen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density</a:t>
                </a:r>
                <a:endParaRPr lang="de-CH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Solutions?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Most Del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weak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D’s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associated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C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/</a:t>
                </a:r>
                <a:r>
                  <a:rPr lang="de-CH" dirty="0" err="1" smtClean="0"/>
                  <a:t>or</a:t>
                </a:r>
                <a:r>
                  <a:rPr lang="de-CH" dirty="0" smtClean="0"/>
                  <a:t> E </a:t>
                </a:r>
                <a:br>
                  <a:rPr lang="de-CH" dirty="0" smtClean="0"/>
                </a:br>
                <a:r>
                  <a:rPr lang="de-CH" dirty="0" smtClean="0">
                    <a:sym typeface="Wingdings" panose="05000000000000000000" pitchFamily="2" charset="2"/>
                  </a:rPr>
                  <a:t>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label</a:t>
                </a:r>
                <a:r>
                  <a:rPr lang="de-CH" dirty="0" smtClean="0">
                    <a:sym typeface="Wingdings" panose="05000000000000000000" pitchFamily="2" charset="2"/>
                  </a:rPr>
                  <a:t> r’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CH" dirty="0" smtClean="0">
                    <a:sym typeface="Wingdings" panose="05000000000000000000" pitchFamily="2" charset="2"/>
                  </a:rPr>
                  <a:t> r"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units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as</a:t>
                </a:r>
                <a:r>
                  <a:rPr lang="de-CH" dirty="0" smtClean="0">
                    <a:sym typeface="Wingdings" panose="05000000000000000000" pitchFamily="2" charset="2"/>
                  </a:rPr>
                  <a:t> D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pos</a:t>
                </a:r>
                <a:endParaRPr lang="de-CH" dirty="0" smtClean="0">
                  <a:sym typeface="Wingdings" panose="05000000000000000000" pitchFamily="2" charset="2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de-CH" dirty="0" err="1" smtClean="0">
                    <a:sym typeface="Wingdings" panose="05000000000000000000" pitchFamily="2" charset="2"/>
                  </a:rPr>
                  <a:t>Molecular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testing</a:t>
                </a:r>
                <a:r>
                  <a:rPr lang="de-CH" dirty="0" smtClean="0">
                    <a:sym typeface="Wingdings" panose="05000000000000000000" pitchFamily="2" charset="2"/>
                  </a:rPr>
                  <a:t> on all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serologically</a:t>
                </a:r>
                <a:r>
                  <a:rPr lang="de-CH" dirty="0" smtClean="0">
                    <a:sym typeface="Wingdings" panose="05000000000000000000" pitchFamily="2" charset="2"/>
                  </a:rPr>
                  <a:t> D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neg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donors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br>
                  <a:rPr lang="de-CH" dirty="0" smtClean="0">
                    <a:sym typeface="Wingdings" panose="05000000000000000000" pitchFamily="2" charset="2"/>
                  </a:rPr>
                </a:br>
                <a:r>
                  <a:rPr lang="de-CH" sz="1200" dirty="0" smtClean="0">
                    <a:sym typeface="Wingdings" panose="05000000000000000000" pitchFamily="2" charset="2"/>
                  </a:rPr>
                  <a:t>(</a:t>
                </a:r>
                <a:r>
                  <a:rPr lang="de-CH" sz="1200" dirty="0" err="1" smtClean="0">
                    <a:sym typeface="Wingdings" panose="05000000000000000000" pitchFamily="2" charset="2"/>
                  </a:rPr>
                  <a:t>as</a:t>
                </a:r>
                <a:r>
                  <a:rPr lang="de-CH" sz="1200" dirty="0" smtClean="0">
                    <a:sym typeface="Wingdings" panose="05000000000000000000" pitchFamily="2" charset="2"/>
                  </a:rPr>
                  <a:t> in </a:t>
                </a:r>
                <a:r>
                  <a:rPr lang="de-CH" sz="1200" dirty="0">
                    <a:sym typeface="Wingdings" panose="05000000000000000000" pitchFamily="2" charset="2"/>
                  </a:rPr>
                  <a:t>CH, Transfusion</a:t>
                </a:r>
                <a:r>
                  <a:rPr lang="de-CH" sz="1200" dirty="0" smtClean="0">
                    <a:sym typeface="Wingdings" panose="05000000000000000000" pitchFamily="2" charset="2"/>
                  </a:rPr>
                  <a:t> 2005;45:527-38</a:t>
                </a:r>
                <a:r>
                  <a:rPr lang="de-CH" sz="1200" dirty="0">
                    <a:sym typeface="Wingdings" panose="05000000000000000000" pitchFamily="2" charset="2"/>
                  </a:rPr>
                  <a:t>)</a:t>
                </a:r>
                <a:endParaRPr lang="de-CH" sz="1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759278"/>
                <a:ext cx="7848600" cy="4022271"/>
              </a:xfrm>
              <a:blipFill rotWithShape="1">
                <a:blip r:embed="rId2"/>
                <a:stretch>
                  <a:fillRect l="-622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3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 </a:t>
            </a:r>
            <a:r>
              <a:rPr lang="de-CH" dirty="0" err="1" smtClean="0"/>
              <a:t>Typing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9" y="680358"/>
            <a:ext cx="8323613" cy="3796393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de-CH" dirty="0">
                <a:solidFill>
                  <a:srgbClr val="FF0000"/>
                </a:solidFill>
              </a:rPr>
              <a:t>IDEALLY </a:t>
            </a:r>
            <a:br>
              <a:rPr lang="de-CH" dirty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All </a:t>
            </a:r>
            <a:r>
              <a:rPr lang="de-CH" dirty="0" err="1" smtClean="0">
                <a:solidFill>
                  <a:srgbClr val="FF0000"/>
                </a:solidFill>
              </a:rPr>
              <a:t>patients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at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risk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for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immunisation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against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the</a:t>
            </a:r>
            <a:r>
              <a:rPr lang="de-CH" dirty="0" smtClean="0">
                <a:solidFill>
                  <a:srgbClr val="FF0000"/>
                </a:solidFill>
              </a:rPr>
              <a:t> D </a:t>
            </a:r>
            <a:r>
              <a:rPr lang="de-CH" dirty="0" err="1" smtClean="0">
                <a:solidFill>
                  <a:srgbClr val="FF0000"/>
                </a:solidFill>
              </a:rPr>
              <a:t>antigen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err="1" smtClean="0">
                <a:solidFill>
                  <a:srgbClr val="FF0000"/>
                </a:solidFill>
              </a:rPr>
              <a:t>should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be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identified</a:t>
            </a:r>
            <a:endParaRPr lang="de-CH" dirty="0" smtClean="0">
              <a:solidFill>
                <a:srgbClr val="FF0000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CH" dirty="0" smtClean="0"/>
              <a:t>REALITY</a:t>
            </a:r>
            <a:br>
              <a:rPr lang="de-CH" dirty="0" smtClean="0"/>
            </a:b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discussed</a:t>
            </a:r>
            <a:r>
              <a:rPr lang="de-CH" dirty="0" smtClean="0"/>
              <a:t> a </a:t>
            </a:r>
            <a:r>
              <a:rPr lang="de-CH" dirty="0" err="1" smtClean="0"/>
              <a:t>couple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slides</a:t>
            </a:r>
            <a:r>
              <a:rPr lang="de-CH" dirty="0" smtClean="0"/>
              <a:t> </a:t>
            </a:r>
            <a:r>
              <a:rPr lang="de-CH" dirty="0" err="1" smtClean="0"/>
              <a:t>ago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serology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not </a:t>
            </a:r>
            <a:r>
              <a:rPr lang="de-CH" dirty="0" err="1" smtClean="0"/>
              <a:t>able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distinguish</a:t>
            </a:r>
            <a:r>
              <a:rPr lang="de-CH" dirty="0" smtClean="0"/>
              <a:t> </a:t>
            </a:r>
            <a:r>
              <a:rPr lang="de-CH" dirty="0" err="1" smtClean="0"/>
              <a:t>reliably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„normal“ D, partial D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weak</a:t>
            </a:r>
            <a:r>
              <a:rPr lang="de-CH" dirty="0" smtClean="0"/>
              <a:t> 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CH" dirty="0" err="1" smtClean="0"/>
              <a:t>Compromise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an anti-D not </a:t>
            </a:r>
            <a:r>
              <a:rPr lang="de-CH" dirty="0" err="1" smtClean="0"/>
              <a:t>picking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partial DVI (</a:t>
            </a:r>
            <a:r>
              <a:rPr lang="de-CH" dirty="0" err="1" smtClean="0"/>
              <a:t>world</a:t>
            </a:r>
            <a:r>
              <a:rPr lang="de-CH" dirty="0" smtClean="0"/>
              <a:t> </a:t>
            </a:r>
            <a:r>
              <a:rPr lang="de-CH" dirty="0" err="1" smtClean="0"/>
              <a:t>wide</a:t>
            </a:r>
            <a:r>
              <a:rPr lang="de-CH" dirty="0" smtClean="0"/>
              <a:t> </a:t>
            </a:r>
            <a:r>
              <a:rPr lang="de-CH" dirty="0" err="1" smtClean="0"/>
              <a:t>consensus</a:t>
            </a:r>
            <a:r>
              <a:rPr lang="de-CH" dirty="0" smtClean="0"/>
              <a:t>), </a:t>
            </a:r>
            <a:r>
              <a:rPr lang="de-CH" dirty="0" err="1" smtClean="0"/>
              <a:t>and</a:t>
            </a:r>
            <a:r>
              <a:rPr lang="de-CH" dirty="0" smtClean="0"/>
              <a:t> ...?</a:t>
            </a:r>
            <a:endParaRPr lang="de-CH" dirty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 partial </a:t>
            </a:r>
            <a:r>
              <a:rPr lang="de-CH" dirty="0" err="1" smtClean="0"/>
              <a:t>D’s</a:t>
            </a:r>
            <a:r>
              <a:rPr lang="de-CH" dirty="0" smtClean="0"/>
              <a:t> ?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CH" cap="all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8A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anose="04020904020102020604" pitchFamily="82" charset="0"/>
                <a:cs typeface="Stencil"/>
              </a:rPr>
              <a:t>Risk</a:t>
            </a:r>
            <a:r>
              <a:rPr lang="de-CH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8A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anose="04020904020102020604" pitchFamily="82" charset="0"/>
                <a:cs typeface="Stencil"/>
              </a:rPr>
              <a:t> </a:t>
            </a:r>
            <a:r>
              <a:rPr lang="de-CH" cap="all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8A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anose="04020904020102020604" pitchFamily="82" charset="0"/>
                <a:cs typeface="Stencil"/>
              </a:rPr>
              <a:t>perception</a:t>
            </a:r>
            <a:r>
              <a:rPr lang="de-CH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8A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anose="04020904020102020604" pitchFamily="82" charset="0"/>
                <a:cs typeface="Stencil"/>
              </a:rPr>
              <a:t> !!!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CH" dirty="0" smtClean="0"/>
              <a:t>In </a:t>
            </a:r>
            <a:r>
              <a:rPr lang="de-CH" dirty="0" err="1" smtClean="0"/>
              <a:t>pregnant</a:t>
            </a:r>
            <a:r>
              <a:rPr lang="de-CH" dirty="0" smtClean="0"/>
              <a:t> </a:t>
            </a:r>
            <a:r>
              <a:rPr lang="de-CH" dirty="0" err="1" smtClean="0"/>
              <a:t>women</a:t>
            </a:r>
            <a:r>
              <a:rPr lang="de-CH" dirty="0" smtClean="0"/>
              <a:t> not all countries </a:t>
            </a:r>
            <a:r>
              <a:rPr lang="de-CH" dirty="0" err="1" smtClean="0"/>
              <a:t>match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RhCE</a:t>
            </a:r>
            <a:r>
              <a:rPr lang="de-CH" dirty="0" smtClean="0"/>
              <a:t>/K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CH" dirty="0" smtClean="0"/>
              <a:t>On </a:t>
            </a:r>
            <a:r>
              <a:rPr lang="de-CH" dirty="0" err="1" smtClean="0"/>
              <a:t>average</a:t>
            </a:r>
            <a:r>
              <a:rPr lang="de-CH" dirty="0" smtClean="0"/>
              <a:t> 10%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women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exposed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c </a:t>
            </a:r>
            <a:r>
              <a:rPr lang="de-CH" dirty="0" err="1" smtClean="0"/>
              <a:t>and</a:t>
            </a:r>
            <a:r>
              <a:rPr lang="de-CH" dirty="0" smtClean="0"/>
              <a:t> K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CH" dirty="0" smtClean="0"/>
              <a:t>Anti-c, anti-K </a:t>
            </a:r>
            <a:r>
              <a:rPr lang="de-CH" dirty="0" err="1" smtClean="0"/>
              <a:t>cause</a:t>
            </a:r>
            <a:r>
              <a:rPr lang="de-CH" dirty="0" smtClean="0"/>
              <a:t> </a:t>
            </a:r>
            <a:r>
              <a:rPr lang="de-CH" dirty="0" err="1" smtClean="0"/>
              <a:t>serious</a:t>
            </a:r>
            <a:r>
              <a:rPr lang="de-CH" dirty="0" smtClean="0"/>
              <a:t> HDFN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CH" dirty="0" err="1" smtClean="0"/>
              <a:t>How</a:t>
            </a:r>
            <a:r>
              <a:rPr lang="de-CH" dirty="0" smtClean="0"/>
              <a:t> do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weigh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versus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«</a:t>
            </a:r>
            <a:r>
              <a:rPr lang="de-CH" dirty="0" err="1" smtClean="0"/>
              <a:t>missing</a:t>
            </a:r>
            <a:r>
              <a:rPr lang="de-CH" dirty="0" smtClean="0"/>
              <a:t>» </a:t>
            </a:r>
            <a:r>
              <a:rPr lang="de-CH" dirty="0" err="1" smtClean="0"/>
              <a:t>something</a:t>
            </a:r>
            <a:r>
              <a:rPr lang="de-CH" dirty="0" smtClean="0"/>
              <a:t> </a:t>
            </a:r>
            <a:r>
              <a:rPr lang="de-CH" dirty="0" err="1" smtClean="0"/>
              <a:t>relatively</a:t>
            </a:r>
            <a:r>
              <a:rPr lang="de-CH" dirty="0" smtClean="0"/>
              <a:t> rare in D </a:t>
            </a:r>
            <a:r>
              <a:rPr lang="de-CH" dirty="0" err="1" smtClean="0"/>
              <a:t>typing</a:t>
            </a:r>
            <a:r>
              <a:rPr lang="de-CH" dirty="0" smtClean="0"/>
              <a:t>???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endParaRPr lang="de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629150"/>
            <a:ext cx="647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u="sng" dirty="0" err="1" smtClean="0"/>
              <a:t>Slootweg</a:t>
            </a:r>
            <a:r>
              <a:rPr lang="en-US" sz="1100" u="sng" dirty="0" smtClean="0"/>
              <a:t> </a:t>
            </a:r>
            <a:r>
              <a:rPr lang="hr-HR" sz="1100" u="sng" dirty="0" smtClean="0"/>
              <a:t>et al. BJOG</a:t>
            </a:r>
            <a:r>
              <a:rPr lang="hr-HR" sz="1100" u="sng" dirty="0"/>
              <a:t>. 2016 May;123(6):955-63</a:t>
            </a:r>
            <a:r>
              <a:rPr lang="hr-HR" sz="1100" u="sng" dirty="0" smtClean="0"/>
              <a:t>.</a:t>
            </a:r>
            <a:endParaRPr lang="en-US" sz="11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17902" y="3033415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0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anti-D </a:t>
            </a:r>
            <a:r>
              <a:rPr lang="de-CH" dirty="0" err="1" smtClean="0"/>
              <a:t>reagents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9" y="832758"/>
            <a:ext cx="8628413" cy="37963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Early reagents were individual anti-D’s from </a:t>
            </a:r>
            <a:br>
              <a:rPr lang="en-US" dirty="0" smtClean="0"/>
            </a:br>
            <a:r>
              <a:rPr lang="en-US" dirty="0" smtClean="0"/>
              <a:t>D 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alloimmunized</a:t>
            </a:r>
            <a:r>
              <a:rPr lang="en-US" dirty="0" smtClean="0"/>
              <a:t> women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de-CH" dirty="0" smtClean="0"/>
              <a:t>!!!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individuals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D+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D-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another</a:t>
            </a:r>
            <a:endParaRPr lang="en-US" dirty="0" smtClean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Later antibodies from these women and from </a:t>
            </a:r>
            <a:r>
              <a:rPr lang="en-US" dirty="0" err="1" smtClean="0"/>
              <a:t>hyperimmunized</a:t>
            </a:r>
            <a:r>
              <a:rPr lang="en-US" dirty="0" smtClean="0"/>
              <a:t> (male and female) volunteers were pooled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Some were IgM</a:t>
            </a:r>
            <a:r>
              <a:rPr lang="en-US" dirty="0"/>
              <a:t> </a:t>
            </a:r>
            <a:r>
              <a:rPr lang="en-US" dirty="0" smtClean="0"/>
              <a:t>and causing direct agglutination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But most were </a:t>
            </a:r>
            <a:r>
              <a:rPr lang="en-US" dirty="0" err="1" smtClean="0"/>
              <a:t>IgG</a:t>
            </a:r>
            <a:r>
              <a:rPr lang="en-US" dirty="0"/>
              <a:t> </a:t>
            </a:r>
            <a:r>
              <a:rPr lang="en-US" dirty="0" smtClean="0"/>
              <a:t>needing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the addition of </a:t>
            </a:r>
            <a:r>
              <a:rPr lang="en-US" dirty="0" err="1" smtClean="0"/>
              <a:t>potentiators</a:t>
            </a:r>
            <a:endParaRPr lang="en-US" dirty="0" smtClean="0"/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or chemical modification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In the early 80’s monoclonal reagents were introduced 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 Increased sensitivity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many RBC’s that were weak (in the old we called these D</a:t>
            </a:r>
            <a:r>
              <a:rPr lang="en-US" baseline="30000" dirty="0" smtClean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)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now became D </a:t>
            </a:r>
            <a:r>
              <a:rPr lang="en-US" dirty="0" err="1" smtClean="0">
                <a:sym typeface="Wingdings"/>
              </a:rPr>
              <a:t>pos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1"/>
            <a:ext cx="8610600" cy="422672"/>
          </a:xfrm>
        </p:spPr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typing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D </a:t>
            </a:r>
            <a:r>
              <a:rPr lang="de-CH" dirty="0" err="1" smtClean="0"/>
              <a:t>sometimes</a:t>
            </a:r>
            <a:r>
              <a:rPr lang="de-CH" dirty="0" smtClean="0"/>
              <a:t> so </a:t>
            </a:r>
            <a:r>
              <a:rPr lang="de-CH" dirty="0" err="1" smtClean="0"/>
              <a:t>uncertain</a:t>
            </a:r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7" y="832759"/>
            <a:ext cx="7848600" cy="37963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 err="1"/>
              <a:t>B</a:t>
            </a:r>
            <a:r>
              <a:rPr lang="de-CH" dirty="0" err="1" smtClean="0"/>
              <a:t>ecause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large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variables</a:t>
            </a:r>
            <a:br>
              <a:rPr lang="de-CH" dirty="0" smtClean="0"/>
            </a:br>
            <a:endParaRPr lang="de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smtClean="0"/>
              <a:t>Variation in D </a:t>
            </a:r>
            <a:r>
              <a:rPr lang="de-CH" dirty="0" err="1" smtClean="0"/>
              <a:t>antigen</a:t>
            </a:r>
            <a:r>
              <a:rPr lang="de-CH" dirty="0" smtClean="0"/>
              <a:t> </a:t>
            </a:r>
            <a:r>
              <a:rPr lang="de-CH" dirty="0" err="1" smtClean="0"/>
              <a:t>expression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smtClean="0"/>
              <a:t>Variation in </a:t>
            </a:r>
            <a:r>
              <a:rPr lang="de-CH" dirty="0" err="1" smtClean="0"/>
              <a:t>test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smtClean="0"/>
              <a:t>The </a:t>
            </a:r>
            <a:r>
              <a:rPr lang="de-CH" dirty="0" err="1" smtClean="0"/>
              <a:t>reagents</a:t>
            </a:r>
            <a:endParaRPr lang="de-CH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de-CH" dirty="0"/>
              <a:t> D</a:t>
            </a:r>
            <a:r>
              <a:rPr lang="de-CH" dirty="0" smtClean="0"/>
              <a:t>ifferent </a:t>
            </a:r>
            <a:r>
              <a:rPr lang="de-CH" dirty="0" err="1" smtClean="0"/>
              <a:t>cell</a:t>
            </a:r>
            <a:r>
              <a:rPr lang="de-CH" dirty="0" smtClean="0"/>
              <a:t> </a:t>
            </a:r>
            <a:r>
              <a:rPr lang="de-CH" dirty="0" err="1" smtClean="0"/>
              <a:t>lines</a:t>
            </a:r>
            <a:r>
              <a:rPr lang="de-CH" dirty="0" smtClean="0"/>
              <a:t> (</a:t>
            </a:r>
            <a:r>
              <a:rPr lang="de-CH" dirty="0" err="1" smtClean="0"/>
              <a:t>clones</a:t>
            </a:r>
            <a:r>
              <a:rPr lang="de-CH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CH" dirty="0" smtClean="0"/>
              <a:t> Different </a:t>
            </a:r>
            <a:r>
              <a:rPr lang="de-CH" dirty="0" err="1" smtClean="0"/>
              <a:t>reagent</a:t>
            </a:r>
            <a:r>
              <a:rPr lang="de-CH" dirty="0" smtClean="0"/>
              <a:t> </a:t>
            </a:r>
            <a:r>
              <a:rPr lang="de-CH" dirty="0" err="1" smtClean="0"/>
              <a:t>formulations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 </a:t>
            </a:r>
            <a:r>
              <a:rPr lang="de-CH" dirty="0" smtClean="0"/>
              <a:t>The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interpreted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sometimes</a:t>
            </a:r>
            <a:r>
              <a:rPr lang="de-CH" dirty="0" smtClean="0"/>
              <a:t> </a:t>
            </a:r>
            <a:r>
              <a:rPr lang="de-CH" dirty="0" err="1" smtClean="0"/>
              <a:t>because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1"/>
            <a:ext cx="9144000" cy="422672"/>
          </a:xfrm>
        </p:spPr>
        <p:txBody>
          <a:bodyPr/>
          <a:lstStyle/>
          <a:p>
            <a:r>
              <a:rPr lang="de-CH" dirty="0" smtClean="0"/>
              <a:t>US </a:t>
            </a:r>
            <a:r>
              <a:rPr lang="de-CH" dirty="0" err="1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18458"/>
            <a:ext cx="7848600" cy="3682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It is important to be aware of the differences between guidelines (US and rest of world)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Initially it was proposed (US-FDA) to have different reagents: one for donors, one for patients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But </a:t>
            </a:r>
            <a:r>
              <a:rPr lang="en-US" dirty="0"/>
              <a:t>t</a:t>
            </a:r>
            <a:r>
              <a:rPr lang="en-US" dirty="0" smtClean="0"/>
              <a:t>his was seen as too confusing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This is the birth of the “Blends” </a:t>
            </a:r>
            <a:br>
              <a:rPr lang="en-US" dirty="0" smtClean="0"/>
            </a:br>
            <a:r>
              <a:rPr lang="en-US" dirty="0" err="1" smtClean="0"/>
              <a:t>IgM</a:t>
            </a:r>
            <a:r>
              <a:rPr lang="en-US" dirty="0" smtClean="0"/>
              <a:t> (monoclonal) + </a:t>
            </a:r>
            <a:r>
              <a:rPr lang="en-US" dirty="0" err="1" smtClean="0"/>
              <a:t>IgG</a:t>
            </a:r>
            <a:r>
              <a:rPr lang="en-US" dirty="0" smtClean="0"/>
              <a:t> (polyclonal or monoclonal)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In the US anti-D reagents MUST be non-reactive with partial DVI in direct agglutination</a:t>
            </a:r>
          </a:p>
          <a:p>
            <a:pPr lvl="2">
              <a:buFont typeface="Wingdings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these patients type as D </a:t>
            </a:r>
            <a:r>
              <a:rPr lang="en-US" dirty="0" err="1" smtClean="0"/>
              <a:t>neg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Must react with partial DVI on IAT </a:t>
            </a:r>
          </a:p>
          <a:p>
            <a:pPr lvl="2">
              <a:buFont typeface="Wingdings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these donors type as D </a:t>
            </a:r>
            <a:r>
              <a:rPr lang="en-US" dirty="0" err="1" smtClean="0"/>
              <a:t>pos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endParaRPr lang="en-US" b="1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5943600" y="3333750"/>
            <a:ext cx="2286000" cy="857250"/>
          </a:xfrm>
          <a:prstGeom prst="wedgeEllipseCallout">
            <a:avLst>
              <a:gd name="adj1" fmla="val -74898"/>
              <a:gd name="adj2" fmla="val 643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 practice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“weak D testing”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0" dirty="0" smtClean="0">
                <a:solidFill>
                  <a:srgbClr val="FF0000"/>
                </a:solidFill>
              </a:rPr>
              <a:t>NOT on patients!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44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 of world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7" y="742951"/>
            <a:ext cx="7848600" cy="3394472"/>
          </a:xfrm>
        </p:spPr>
        <p:txBody>
          <a:bodyPr/>
          <a:lstStyle/>
          <a:p>
            <a:r>
              <a:rPr lang="en-GB" dirty="0" smtClean="0"/>
              <a:t>Virtually all countries have two reagents</a:t>
            </a:r>
          </a:p>
          <a:p>
            <a:pPr lvl="1"/>
            <a:r>
              <a:rPr lang="en-GB" dirty="0" smtClean="0"/>
              <a:t>Patients </a:t>
            </a:r>
            <a:r>
              <a:rPr lang="en-GB" dirty="0" smtClean="0">
                <a:sym typeface="Wingdings"/>
              </a:rPr>
              <a:t> not reacting with partial DVI</a:t>
            </a:r>
          </a:p>
          <a:p>
            <a:pPr lvl="1"/>
            <a:r>
              <a:rPr lang="en-GB" dirty="0" smtClean="0">
                <a:sym typeface="Wingdings"/>
              </a:rPr>
              <a:t>Donors  picking up partial DVI</a:t>
            </a:r>
          </a:p>
          <a:p>
            <a:r>
              <a:rPr lang="en-GB" dirty="0" smtClean="0">
                <a:sym typeface="Wingdings"/>
              </a:rPr>
              <a:t>Most require two different monoclonal anti-D’s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NO</a:t>
            </a:r>
            <a:r>
              <a:rPr lang="en-GB" dirty="0" smtClean="0">
                <a:sym typeface="Wingdings"/>
              </a:rPr>
              <a:t> weak D testing on patients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Interpretation not always helped by IFU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2" y="742951"/>
            <a:ext cx="7848600" cy="38099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GB" i="1" dirty="0" smtClean="0"/>
              <a:t>“Reactions &lt;2+ should be evaluated since they can be false positive”</a:t>
            </a:r>
          </a:p>
          <a:p>
            <a:pPr lvl="1">
              <a:buFont typeface="Wingdings" charset="2"/>
              <a:buChar char="Ø"/>
            </a:pPr>
            <a:r>
              <a:rPr lang="en-GB" dirty="0"/>
              <a:t>¿</a:t>
            </a:r>
            <a:r>
              <a:rPr lang="en-GB" dirty="0" err="1"/>
              <a:t>Que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i="1" dirty="0" smtClean="0"/>
              <a:t>“Agglutination &lt;1+ should be tested using an alternative reagent by IAT prior to final determination”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Patient? Donor?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i="1" dirty="0" smtClean="0"/>
              <a:t>“Patients should not be classified as D </a:t>
            </a:r>
            <a:r>
              <a:rPr lang="en-GB" i="1" dirty="0" err="1" smtClean="0"/>
              <a:t>pos</a:t>
            </a:r>
            <a:r>
              <a:rPr lang="en-GB" i="1" dirty="0" smtClean="0"/>
              <a:t> on the basis of a weak reaction with a single anti-D”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Sounds reasonable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i="1" dirty="0" smtClean="0"/>
              <a:t>“If a clear positive is not obtained, it  is safer to classify the patient as D </a:t>
            </a:r>
            <a:r>
              <a:rPr lang="en-GB" i="1" dirty="0" err="1" smtClean="0"/>
              <a:t>neg</a:t>
            </a:r>
            <a:r>
              <a:rPr lang="en-GB" i="1" dirty="0" smtClean="0"/>
              <a:t>”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Clear positive = ?</a:t>
            </a:r>
          </a:p>
          <a:p>
            <a:pPr lvl="1">
              <a:buFont typeface="Wingdings" charset="2"/>
              <a:buChar char="Ø"/>
            </a:pPr>
            <a:endParaRPr lang="en-GB" dirty="0"/>
          </a:p>
          <a:p>
            <a:pPr lvl="1">
              <a:buFont typeface="Wingdings" charset="2"/>
              <a:buChar char="Ø"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Mentioned many times before by Sue Johnson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15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85" y="120769"/>
            <a:ext cx="9374217" cy="422672"/>
          </a:xfrm>
        </p:spPr>
        <p:txBody>
          <a:bodyPr/>
          <a:lstStyle/>
          <a:p>
            <a:r>
              <a:rPr lang="de-CH" dirty="0" err="1" smtClean="0"/>
              <a:t>Patients</a:t>
            </a:r>
            <a:r>
              <a:rPr lang="de-CH" dirty="0" smtClean="0"/>
              <a:t>: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all </a:t>
            </a:r>
            <a:r>
              <a:rPr lang="de-CH" dirty="0" err="1" smtClean="0"/>
              <a:t>moving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same </a:t>
            </a:r>
            <a:r>
              <a:rPr lang="de-CH" dirty="0" err="1" smtClean="0"/>
              <a:t>direction</a:t>
            </a:r>
            <a:r>
              <a:rPr lang="de-CH" dirty="0" smtClean="0"/>
              <a:t>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628651"/>
            <a:ext cx="57864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983" y="685800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USA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18774" y="4317434"/>
            <a:ext cx="3391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Sandler SG et al. Transfusion 201</a:t>
            </a:r>
            <a:r>
              <a:rPr lang="de-CH" sz="1200" dirty="0" smtClean="0"/>
              <a:t>5;55:680-689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25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UK: </a:t>
            </a:r>
            <a:r>
              <a:rPr lang="de-CH" dirty="0" err="1" smtClean="0"/>
              <a:t>similar</a:t>
            </a:r>
            <a:r>
              <a:rPr lang="de-CH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2952"/>
            <a:ext cx="5181600" cy="375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99282" y="4289180"/>
            <a:ext cx="3715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Wilkins C et al. Transfusion Medicine, 2013,23:3–35</a:t>
            </a:r>
            <a:endParaRPr lang="en-US" sz="1200" dirty="0"/>
          </a:p>
        </p:txBody>
      </p:sp>
      <p:sp>
        <p:nvSpPr>
          <p:cNvPr id="3" name="Notched Right Arrow 2"/>
          <p:cNvSpPr/>
          <p:nvPr/>
        </p:nvSpPr>
        <p:spPr bwMode="auto">
          <a:xfrm>
            <a:off x="609600" y="2171700"/>
            <a:ext cx="1295400" cy="228600"/>
          </a:xfrm>
          <a:prstGeom prst="notch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Notched Right Arrow 5"/>
          <p:cNvSpPr/>
          <p:nvPr/>
        </p:nvSpPr>
        <p:spPr bwMode="auto">
          <a:xfrm>
            <a:off x="609600" y="3143250"/>
            <a:ext cx="1295400" cy="228600"/>
          </a:xfrm>
          <a:prstGeom prst="notch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1"/>
            <a:ext cx="8839200" cy="422672"/>
          </a:xfrm>
        </p:spPr>
        <p:txBody>
          <a:bodyPr/>
          <a:lstStyle/>
          <a:p>
            <a:r>
              <a:rPr lang="de-CH" dirty="0" smtClean="0"/>
              <a:t>D </a:t>
            </a:r>
            <a:r>
              <a:rPr lang="de-CH" dirty="0" err="1" smtClean="0"/>
              <a:t>epitopes</a:t>
            </a:r>
            <a:r>
              <a:rPr lang="de-CH" dirty="0" smtClean="0"/>
              <a:t> </a:t>
            </a:r>
            <a:r>
              <a:rPr lang="de-CH" dirty="0" err="1" smtClean="0"/>
              <a:t>expressed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absence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i="1" dirty="0" smtClean="0"/>
              <a:t>RHD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87" y="832760"/>
            <a:ext cx="7848600" cy="37963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relatively frequent phenotypes</a:t>
            </a:r>
          </a:p>
          <a:p>
            <a:pPr lvl="1"/>
            <a:r>
              <a:rPr lang="en-US" dirty="0" smtClean="0"/>
              <a:t>DHAR (R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Har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 RHD, no RHCE but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c+, </a:t>
            </a:r>
            <a:r>
              <a:rPr lang="en-US" dirty="0" err="1" smtClean="0"/>
              <a:t>e+w</a:t>
            </a:r>
            <a:r>
              <a:rPr lang="en-US" dirty="0" smtClean="0"/>
              <a:t>, G-, and </a:t>
            </a:r>
            <a:r>
              <a:rPr lang="en-US" dirty="0" err="1" smtClean="0"/>
              <a:t>pos</a:t>
            </a:r>
            <a:r>
              <a:rPr lang="en-US" dirty="0" smtClean="0"/>
              <a:t> for two low frequency antigens Rh33 and FPTT</a:t>
            </a:r>
          </a:p>
          <a:p>
            <a:pPr lvl="2"/>
            <a:r>
              <a:rPr lang="en-US" dirty="0" smtClean="0"/>
              <a:t>Most </a:t>
            </a:r>
            <a:r>
              <a:rPr lang="en-US" dirty="0" err="1" smtClean="0"/>
              <a:t>IgM</a:t>
            </a:r>
            <a:r>
              <a:rPr lang="en-US" dirty="0"/>
              <a:t> </a:t>
            </a:r>
            <a:r>
              <a:rPr lang="en-US" dirty="0" smtClean="0"/>
              <a:t>cell lines react strongly with DHAR</a:t>
            </a:r>
          </a:p>
          <a:p>
            <a:pPr lvl="2"/>
            <a:r>
              <a:rPr lang="en-US" dirty="0" smtClean="0"/>
              <a:t>DHAR persons have produced anti-D</a:t>
            </a:r>
          </a:p>
          <a:p>
            <a:pPr lvl="1"/>
            <a:r>
              <a:rPr lang="en-US" dirty="0" err="1" smtClean="0"/>
              <a:t>ceCF</a:t>
            </a:r>
            <a:r>
              <a:rPr lang="en-US" dirty="0" smtClean="0"/>
              <a:t>  (Crawford)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i="1" dirty="0" smtClean="0"/>
              <a:t>RHCE*</a:t>
            </a:r>
            <a:r>
              <a:rPr lang="en-US" i="1" dirty="0" err="1" smtClean="0"/>
              <a:t>ceRT</a:t>
            </a:r>
            <a:r>
              <a:rPr lang="en-US" dirty="0" smtClean="0"/>
              <a:t>, </a:t>
            </a:r>
            <a:r>
              <a:rPr lang="en-US" i="1" dirty="0" smtClean="0"/>
              <a:t>RHCE*</a:t>
            </a:r>
            <a:r>
              <a:rPr lang="en-US" i="1" dirty="0" err="1" smtClean="0"/>
              <a:t>ceSL</a:t>
            </a:r>
            <a:r>
              <a:rPr lang="en-US" dirty="0" smtClean="0"/>
              <a:t>: mimicking epD6</a:t>
            </a:r>
          </a:p>
          <a:p>
            <a:pPr lvl="1"/>
            <a:r>
              <a:rPr lang="de-CH" i="1" dirty="0" smtClean="0"/>
              <a:t>RHCE*</a:t>
            </a:r>
            <a:r>
              <a:rPr lang="de-CH" i="1" dirty="0" err="1" smtClean="0"/>
              <a:t>ceRG</a:t>
            </a:r>
            <a:endParaRPr lang="en-US" i="1" dirty="0" smtClean="0"/>
          </a:p>
          <a:p>
            <a:pPr lvl="1"/>
            <a:r>
              <a:rPr lang="en-US" i="1" dirty="0" smtClean="0"/>
              <a:t>RHCE*</a:t>
            </a:r>
            <a:r>
              <a:rPr lang="en-US" i="1" dirty="0" err="1" smtClean="0"/>
              <a:t>ceAR</a:t>
            </a:r>
            <a:r>
              <a:rPr lang="en-US" dirty="0" smtClean="0"/>
              <a:t>, without </a:t>
            </a:r>
            <a:r>
              <a:rPr lang="en-US" i="1" dirty="0" smtClean="0"/>
              <a:t>RHD </a:t>
            </a:r>
            <a:r>
              <a:rPr lang="en-US" dirty="0" smtClean="0"/>
              <a:t>reported in Caucasian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81150"/>
            <a:ext cx="6064250" cy="31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76550"/>
            <a:ext cx="6064250" cy="3238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-54882"/>
            <a:ext cx="3248025" cy="36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00" y="2800350"/>
            <a:ext cx="5267325" cy="25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Quizz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56558"/>
            <a:ext cx="7848600" cy="36439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3200" i="1" dirty="0" smtClean="0"/>
              <a:t>RHD</a:t>
            </a:r>
            <a:r>
              <a:rPr lang="de-CH" sz="3200" dirty="0" smtClean="0"/>
              <a:t> </a:t>
            </a:r>
            <a:r>
              <a:rPr lang="de-CH" sz="3200" dirty="0" err="1" smtClean="0"/>
              <a:t>gene</a:t>
            </a:r>
            <a:endParaRPr lang="de-CH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de-CH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3200" dirty="0" err="1" smtClean="0"/>
              <a:t>RhD</a:t>
            </a:r>
            <a:r>
              <a:rPr lang="de-CH" sz="3200" dirty="0" smtClean="0"/>
              <a:t> </a:t>
            </a:r>
            <a:r>
              <a:rPr lang="de-CH" sz="3200" dirty="0" err="1" smtClean="0"/>
              <a:t>protein</a:t>
            </a:r>
            <a:endParaRPr lang="de-CH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3100" dirty="0" smtClean="0"/>
              <a:t>D </a:t>
            </a:r>
            <a:r>
              <a:rPr lang="de-CH" sz="3100" dirty="0" err="1" smtClean="0"/>
              <a:t>pos</a:t>
            </a:r>
            <a:endParaRPr lang="de-CH" sz="31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3100" dirty="0" smtClean="0"/>
              <a:t>D </a:t>
            </a:r>
            <a:r>
              <a:rPr lang="de-CH" sz="3100" dirty="0" err="1" smtClean="0"/>
              <a:t>neg</a:t>
            </a:r>
            <a:endParaRPr lang="de-CH" sz="3100" dirty="0" smtClean="0"/>
          </a:p>
          <a:p>
            <a:pPr>
              <a:buFont typeface="Wingdings" panose="05000000000000000000" pitchFamily="2" charset="2"/>
              <a:buChar char="Ø"/>
            </a:pPr>
            <a:endParaRPr lang="de-CH" dirty="0"/>
          </a:p>
          <a:p>
            <a:pPr marL="0" indent="0" algn="ctr">
              <a:buNone/>
            </a:pPr>
            <a:r>
              <a:rPr lang="de-CH" sz="4400" dirty="0" err="1" smtClean="0"/>
              <a:t>What</a:t>
            </a:r>
            <a:r>
              <a:rPr lang="de-CH" sz="4400" dirty="0" smtClean="0"/>
              <a:t> </a:t>
            </a:r>
            <a:r>
              <a:rPr lang="de-CH" sz="4400" dirty="0" err="1" smtClean="0"/>
              <a:t>does</a:t>
            </a:r>
            <a:r>
              <a:rPr lang="de-CH" sz="4400" dirty="0" smtClean="0"/>
              <a:t> </a:t>
            </a:r>
            <a:r>
              <a:rPr lang="de-CH" sz="4400" dirty="0" err="1" smtClean="0"/>
              <a:t>the</a:t>
            </a:r>
            <a:r>
              <a:rPr lang="de-CH" sz="4400" dirty="0" smtClean="0"/>
              <a:t> </a:t>
            </a:r>
            <a:r>
              <a:rPr lang="de-CH" sz="4400" dirty="0" smtClean="0">
                <a:solidFill>
                  <a:srgbClr val="FF0000"/>
                </a:solidFill>
              </a:rPr>
              <a:t>D</a:t>
            </a:r>
            <a:r>
              <a:rPr lang="de-CH" sz="4400" dirty="0" smtClean="0"/>
              <a:t> stand </a:t>
            </a:r>
            <a:r>
              <a:rPr lang="de-CH" sz="4400" dirty="0" err="1" smtClean="0"/>
              <a:t>for</a:t>
            </a:r>
            <a:r>
              <a:rPr lang="de-CH" sz="4400" dirty="0" smtClean="0"/>
              <a:t>?</a:t>
            </a:r>
          </a:p>
          <a:p>
            <a:pPr marL="0" indent="0">
              <a:buNone/>
            </a:pPr>
            <a:r>
              <a:rPr lang="de-CH" sz="4400" dirty="0" smtClean="0"/>
              <a:t>	¿</a:t>
            </a:r>
            <a:r>
              <a:rPr lang="de-CH" sz="4400" dirty="0" err="1"/>
              <a:t>Qué</a:t>
            </a:r>
            <a:r>
              <a:rPr lang="de-CH" sz="4400" dirty="0"/>
              <a:t> </a:t>
            </a:r>
            <a:r>
              <a:rPr lang="de-CH" sz="4400" dirty="0" err="1"/>
              <a:t>significa</a:t>
            </a:r>
            <a:r>
              <a:rPr lang="de-CH" sz="4400" dirty="0"/>
              <a:t> la </a:t>
            </a:r>
            <a:r>
              <a:rPr lang="de-CH" sz="4400" dirty="0">
                <a:solidFill>
                  <a:srgbClr val="FF0000"/>
                </a:solidFill>
              </a:rPr>
              <a:t>D</a:t>
            </a:r>
            <a:r>
              <a:rPr lang="de-CH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2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¿</a:t>
            </a:r>
            <a:r>
              <a:rPr lang="de-CH" sz="3200" dirty="0" err="1"/>
              <a:t>Estás</a:t>
            </a:r>
            <a:r>
              <a:rPr lang="de-CH" sz="3200" dirty="0"/>
              <a:t> de </a:t>
            </a:r>
            <a:r>
              <a:rPr lang="de-CH" sz="3200" dirty="0" err="1"/>
              <a:t>acuerdo</a:t>
            </a:r>
            <a:r>
              <a:rPr lang="de-CH" sz="3200" dirty="0" smtClean="0"/>
              <a:t>? </a:t>
            </a:r>
            <a:r>
              <a:rPr lang="de-CH" sz="3200" dirty="0" smtClean="0">
                <a:sym typeface="Wingdings" panose="05000000000000000000" pitchFamily="2" charset="2"/>
              </a:rPr>
              <a:t> 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19951362">
            <a:off x="-388374" y="1149020"/>
            <a:ext cx="6894836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anose="04090605060D06020702" pitchFamily="82" charset="0"/>
              </a:rPr>
              <a:t>D</a:t>
            </a:r>
            <a:r>
              <a:rPr lang="en-US" sz="8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anose="04090605060D06020702" pitchFamily="82" charset="0"/>
              </a:rPr>
              <a:t>ominantE</a:t>
            </a:r>
            <a:endParaRPr lang="en-US" sz="8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Jokerman" panose="04090605060D0602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685160">
            <a:off x="3925657" y="1411810"/>
            <a:ext cx="4684295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anose="04090605060D06020702" pitchFamily="82" charset="0"/>
              </a:rPr>
              <a:t>D</a:t>
            </a:r>
            <a:r>
              <a:rPr lang="en-US" sz="8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anose="04090605060D06020702" pitchFamily="82" charset="0"/>
              </a:rPr>
              <a:t>iversA</a:t>
            </a:r>
            <a:endParaRPr lang="en-US" sz="8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Jokerman" panose="04090605060D0602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 rot="944637">
            <a:off x="2592130" y="3232752"/>
            <a:ext cx="3959738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anose="04090605060D06020702" pitchFamily="82" charset="0"/>
              </a:rPr>
              <a:t>D</a:t>
            </a:r>
            <a:r>
              <a:rPr lang="en-US" sz="8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Jokerman" panose="04090605060D06020702" pitchFamily="82" charset="0"/>
              </a:rPr>
              <a:t>ifícil</a:t>
            </a:r>
            <a:endParaRPr lang="en-US" sz="8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Jokerman" panose="04090605060D0602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3" y="4302995"/>
            <a:ext cx="501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/>
              <a:t>Westhoff CM. </a:t>
            </a:r>
            <a:r>
              <a:rPr lang="de-CH" sz="1200" dirty="0" err="1" smtClean="0"/>
              <a:t>Immunohematology</a:t>
            </a:r>
            <a:r>
              <a:rPr lang="de-CH" sz="1200" dirty="0" smtClean="0"/>
              <a:t> 2005;21(4):155-163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35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1800" y="1203598"/>
            <a:ext cx="6372200" cy="237626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Jokerman" panose="04090605060D06020702" pitchFamily="82" charset="0"/>
                <a:ea typeface="ＭＳ Ｐゴシック" pitchFamily="34" charset="-128"/>
              </a:rPr>
              <a:t>Aitäh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Jokerman" panose="04090605060D06020702" pitchFamily="82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de-C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Jokerman" panose="04090605060D06020702" pitchFamily="82" charset="0"/>
                <a:ea typeface="ＭＳ Ｐゴシック" pitchFamily="34" charset="-128"/>
              </a:rPr>
              <a:t>¿</a:t>
            </a:r>
            <a:r>
              <a:rPr lang="de-CH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Jokerman" panose="04090605060D06020702" pitchFamily="82" charset="0"/>
                <a:ea typeface="ＭＳ Ｐゴシック" pitchFamily="34" charset="-128"/>
              </a:rPr>
              <a:t>Küsimusi</a:t>
            </a:r>
            <a:r>
              <a:rPr lang="de-C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Jokerman" panose="04090605060D06020702" pitchFamily="82" charset="0"/>
                <a:ea typeface="ＭＳ Ｐゴシック" pitchFamily="34" charset="-128"/>
              </a:rPr>
              <a:t>?</a:t>
            </a:r>
            <a:r>
              <a:rPr lang="de-C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Jokerman" panose="04090605060D06020702" pitchFamily="82" charset="0"/>
                <a:ea typeface="ＭＳ Ｐゴシック" pitchFamily="34" charset="-128"/>
              </a:rPr>
              <a:t>	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Jokerman" panose="04090605060D06020702" pitchFamily="8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6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1800" y="1203598"/>
            <a:ext cx="6372200" cy="237626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Paldies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Jokerman" panose="04090605060D06020702" pitchFamily="82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de-CH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¿</a:t>
            </a:r>
            <a:r>
              <a:rPr lang="de-CH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Kādi</a:t>
            </a:r>
            <a:r>
              <a:rPr lang="de-C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 </a:t>
            </a:r>
            <a:r>
              <a:rPr lang="de-CH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jautājumi</a:t>
            </a:r>
            <a:r>
              <a:rPr lang="de-CH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?</a:t>
            </a:r>
            <a:r>
              <a:rPr lang="de-C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	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Jokerman" panose="04090605060D06020702" pitchFamily="8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8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First </a:t>
            </a:r>
            <a:r>
              <a:rPr lang="de-CH" dirty="0" err="1" smtClean="0"/>
              <a:t>of</a:t>
            </a:r>
            <a:r>
              <a:rPr lang="de-CH" dirty="0" smtClean="0"/>
              <a:t>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57251"/>
            <a:ext cx="8077200" cy="15620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The D </a:t>
            </a:r>
            <a:r>
              <a:rPr lang="de-CH" dirty="0" err="1" smtClean="0"/>
              <a:t>antigen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NOT a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epitope</a:t>
            </a:r>
            <a:r>
              <a:rPr lang="de-CH" dirty="0" smtClean="0"/>
              <a:t> on a </a:t>
            </a:r>
            <a:r>
              <a:rPr lang="de-CH" dirty="0" err="1" smtClean="0"/>
              <a:t>red</a:t>
            </a:r>
            <a:r>
              <a:rPr lang="de-CH" dirty="0" smtClean="0"/>
              <a:t> </a:t>
            </a:r>
            <a:r>
              <a:rPr lang="de-CH" dirty="0" err="1" smtClean="0"/>
              <a:t>cell</a:t>
            </a:r>
            <a:r>
              <a:rPr lang="de-CH" dirty="0" smtClean="0"/>
              <a:t> </a:t>
            </a:r>
            <a:r>
              <a:rPr lang="de-CH" dirty="0" err="1" smtClean="0"/>
              <a:t>protein</a:t>
            </a:r>
            <a:r>
              <a:rPr lang="de-CH" dirty="0" smtClean="0"/>
              <a:t>,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instance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Jk</a:t>
            </a:r>
            <a:r>
              <a:rPr lang="de-CH" baseline="30000" dirty="0" err="1" smtClean="0"/>
              <a:t>a</a:t>
            </a:r>
            <a:r>
              <a:rPr lang="de-CH" dirty="0" smtClean="0"/>
              <a:t>/</a:t>
            </a:r>
            <a:r>
              <a:rPr lang="de-CH" dirty="0" err="1" smtClean="0"/>
              <a:t>Jk</a:t>
            </a:r>
            <a:r>
              <a:rPr lang="de-CH" baseline="30000" dirty="0" err="1" smtClean="0"/>
              <a:t>b</a:t>
            </a:r>
            <a:endParaRPr lang="en-US" baseline="30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 smtClean="0"/>
              <a:t>When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type </a:t>
            </a:r>
            <a:r>
              <a:rPr lang="de-CH" dirty="0" err="1" smtClean="0"/>
              <a:t>for</a:t>
            </a:r>
            <a:r>
              <a:rPr lang="de-CH" dirty="0" smtClean="0"/>
              <a:t> D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looking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presence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absence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an </a:t>
            </a:r>
            <a:r>
              <a:rPr lang="de-CH" dirty="0" err="1" smtClean="0"/>
              <a:t>entire</a:t>
            </a:r>
            <a:r>
              <a:rPr lang="de-CH" dirty="0" smtClean="0"/>
              <a:t> </a:t>
            </a:r>
            <a:r>
              <a:rPr lang="de-CH" dirty="0" err="1" smtClean="0"/>
              <a:t>protein</a:t>
            </a:r>
            <a:r>
              <a:rPr lang="de-CH" dirty="0"/>
              <a:t>:</a:t>
            </a:r>
            <a:r>
              <a:rPr lang="de-CH" dirty="0" smtClean="0"/>
              <a:t> </a:t>
            </a:r>
            <a:r>
              <a:rPr lang="de-CH" dirty="0" err="1" smtClean="0"/>
              <a:t>RhD</a:t>
            </a:r>
            <a:endParaRPr lang="de-CH" dirty="0" smtClean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52491" y="2501786"/>
            <a:ext cx="3028950" cy="2080200"/>
            <a:chOff x="533400" y="3017520"/>
            <a:chExt cx="4038600" cy="369813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78" y="3017520"/>
              <a:ext cx="3839244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400" y="4800599"/>
              <a:ext cx="4038600" cy="191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 err="1" smtClean="0"/>
                <a:t>Aspartic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acid</a:t>
              </a:r>
              <a:r>
                <a:rPr lang="de-CH" sz="1600" dirty="0" smtClean="0"/>
                <a:t> (</a:t>
              </a:r>
              <a:r>
                <a:rPr lang="de-CH" sz="1600" dirty="0" err="1" smtClean="0"/>
                <a:t>Asp</a:t>
              </a:r>
              <a:r>
                <a:rPr lang="de-CH" sz="1600" dirty="0" smtClean="0"/>
                <a:t>) </a:t>
              </a:r>
              <a:r>
                <a:rPr lang="de-CH" sz="1600" dirty="0" err="1" smtClean="0"/>
                <a:t>at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position</a:t>
              </a:r>
              <a:r>
                <a:rPr lang="de-CH" sz="1600" dirty="0" smtClean="0"/>
                <a:t> 280 = </a:t>
              </a:r>
              <a:r>
                <a:rPr lang="de-CH" sz="1600" dirty="0" err="1" smtClean="0"/>
                <a:t>Jk</a:t>
              </a:r>
              <a:r>
                <a:rPr lang="de-CH" sz="1600" baseline="30000" dirty="0" err="1" smtClean="0"/>
                <a:t>a</a:t>
              </a:r>
              <a:endParaRPr lang="de-CH" sz="1600" baseline="30000" dirty="0" smtClean="0"/>
            </a:p>
            <a:p>
              <a:pPr algn="ctr"/>
              <a:r>
                <a:rPr lang="de-CH" sz="1600" dirty="0" err="1" smtClean="0"/>
                <a:t>Asparagine</a:t>
              </a:r>
              <a:r>
                <a:rPr lang="de-CH" sz="1600" dirty="0" smtClean="0"/>
                <a:t> (</a:t>
              </a:r>
              <a:r>
                <a:rPr lang="de-CH" sz="1600" dirty="0" err="1" smtClean="0"/>
                <a:t>Asn</a:t>
              </a:r>
              <a:r>
                <a:rPr lang="de-CH" sz="1600" dirty="0" smtClean="0"/>
                <a:t>) </a:t>
              </a:r>
              <a:r>
                <a:rPr lang="de-CH" sz="1600" dirty="0" err="1" smtClean="0"/>
                <a:t>at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postion</a:t>
              </a:r>
              <a:r>
                <a:rPr lang="de-CH" sz="1600" dirty="0" smtClean="0"/>
                <a:t> 280 = </a:t>
              </a:r>
              <a:r>
                <a:rPr lang="de-CH" sz="1600" dirty="0" err="1" smtClean="0"/>
                <a:t>Jk</a:t>
              </a:r>
              <a:r>
                <a:rPr lang="de-CH" sz="1600" baseline="30000" dirty="0" err="1" smtClean="0"/>
                <a:t>b</a:t>
              </a:r>
              <a:endParaRPr lang="en-US" sz="1600" baseline="30000" dirty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629194" y="2577987"/>
            <a:ext cx="3086039" cy="1587758"/>
            <a:chOff x="4610100" y="3017520"/>
            <a:chExt cx="4114718" cy="2822681"/>
          </a:xfrm>
        </p:grpSpPr>
        <p:grpSp>
          <p:nvGrpSpPr>
            <p:cNvPr id="5" name="Group 4"/>
            <p:cNvGrpSpPr/>
            <p:nvPr/>
          </p:nvGrpSpPr>
          <p:grpSpPr>
            <a:xfrm>
              <a:off x="4610100" y="3017520"/>
              <a:ext cx="4114718" cy="1779587"/>
              <a:chOff x="4572000" y="2943689"/>
              <a:chExt cx="4114718" cy="177958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01"/>
              <a:stretch/>
            </p:blipFill>
            <p:spPr bwMode="auto">
              <a:xfrm>
                <a:off x="4572000" y="2943689"/>
                <a:ext cx="4114718" cy="1779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953000" y="2943689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648159" y="4800601"/>
              <a:ext cx="4038599" cy="1039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 smtClean="0"/>
                <a:t>35 </a:t>
              </a:r>
              <a:r>
                <a:rPr lang="de-CH" sz="1600" dirty="0" err="1" smtClean="0"/>
                <a:t>amino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acid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changes</a:t>
              </a:r>
              <a:r>
                <a:rPr lang="de-CH" sz="1600" dirty="0" smtClean="0"/>
                <a:t> </a:t>
              </a:r>
              <a:br>
                <a:rPr lang="de-CH" sz="1600" dirty="0" smtClean="0"/>
              </a:br>
              <a:r>
                <a:rPr lang="de-CH" sz="1600" dirty="0" err="1" smtClean="0"/>
                <a:t>from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the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ancestral</a:t>
              </a:r>
              <a:r>
                <a:rPr lang="de-CH" sz="1600" dirty="0" smtClean="0"/>
                <a:t> </a:t>
              </a:r>
              <a:r>
                <a:rPr lang="de-CH" sz="1600" i="1" dirty="0" err="1" smtClean="0"/>
                <a:t>RHce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gene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885950"/>
            <a:ext cx="6372200" cy="237626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Ačiū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Jokerman" panose="04090605060D06020702" pitchFamily="82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de-CH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¿</a:t>
            </a:r>
            <a:r>
              <a:rPr lang="de-CH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Turite</a:t>
            </a:r>
            <a:r>
              <a:rPr lang="de-CH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 </a:t>
            </a:r>
            <a:r>
              <a:rPr lang="de-CH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klausimų</a:t>
            </a:r>
            <a:r>
              <a:rPr lang="de-C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Jokerman" panose="04090605060D06020702" pitchFamily="82" charset="0"/>
                <a:ea typeface="ＭＳ Ｐゴシック" pitchFamily="34" charset="-128"/>
              </a:rPr>
              <a:t>?	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Jokerman" panose="04090605060D06020702" pitchFamily="8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8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 </a:t>
            </a:r>
            <a:r>
              <a:rPr lang="de-CH" i="1" dirty="0" smtClean="0"/>
              <a:t>RH</a:t>
            </a:r>
            <a:r>
              <a:rPr lang="de-CH" dirty="0" smtClean="0"/>
              <a:t> genes: </a:t>
            </a:r>
            <a:r>
              <a:rPr lang="de-CH" i="1" dirty="0" smtClean="0"/>
              <a:t>RHD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i="1" dirty="0" smtClean="0"/>
              <a:t>RHCE</a:t>
            </a:r>
            <a:endParaRPr lang="en-US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3" y="2724150"/>
            <a:ext cx="8571719" cy="17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" y="742951"/>
            <a:ext cx="8266892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1"/>
            <a:ext cx="8610600" cy="422672"/>
          </a:xfrm>
        </p:spPr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so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antigens</a:t>
            </a:r>
            <a:r>
              <a:rPr lang="de-CH" dirty="0" smtClean="0"/>
              <a:t> (55), so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90" y="832758"/>
            <a:ext cx="4742213" cy="37201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Point </a:t>
            </a:r>
            <a:r>
              <a:rPr lang="de-CH" dirty="0" err="1" smtClean="0"/>
              <a:t>mutations</a:t>
            </a:r>
            <a:r>
              <a:rPr lang="de-CH" dirty="0" smtClean="0"/>
              <a:t> (SNV)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Gene </a:t>
            </a:r>
            <a:r>
              <a:rPr lang="de-CH" dirty="0" err="1" smtClean="0"/>
              <a:t>conversion</a:t>
            </a:r>
            <a:endParaRPr lang="de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err="1" smtClean="0"/>
              <a:t>Portions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i="1" dirty="0" smtClean="0"/>
              <a:t>RHCE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i="1" dirty="0" smtClean="0"/>
              <a:t>RHD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err="1" smtClean="0"/>
              <a:t>Portions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i="1" dirty="0" smtClean="0"/>
              <a:t>RHD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i="1" dirty="0" smtClean="0"/>
              <a:t>RHCE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 smtClean="0"/>
              <a:t>And</a:t>
            </a:r>
            <a:r>
              <a:rPr lang="de-CH" dirty="0" smtClean="0"/>
              <a:t> …</a:t>
            </a:r>
            <a:r>
              <a:rPr lang="de-CH" dirty="0" err="1" smtClean="0"/>
              <a:t>more</a:t>
            </a:r>
            <a:r>
              <a:rPr lang="de-CH" i="1" dirty="0" smtClean="0"/>
              <a:t/>
            </a:r>
            <a:br>
              <a:rPr lang="de-CH" i="1" dirty="0" smtClean="0"/>
            </a:b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In Feb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smtClean="0"/>
              <a:t>More </a:t>
            </a:r>
            <a:r>
              <a:rPr lang="de-CH" dirty="0" err="1" smtClean="0"/>
              <a:t>than</a:t>
            </a:r>
            <a:r>
              <a:rPr lang="de-CH" dirty="0" smtClean="0"/>
              <a:t> 500 </a:t>
            </a:r>
            <a:r>
              <a:rPr lang="de-CH" i="1" dirty="0" smtClean="0"/>
              <a:t>RHD</a:t>
            </a:r>
            <a:r>
              <a:rPr lang="de-CH" dirty="0" smtClean="0"/>
              <a:t> alleles</a:t>
            </a:r>
            <a:br>
              <a:rPr lang="de-CH" dirty="0" smtClean="0"/>
            </a:br>
            <a:r>
              <a:rPr lang="de-CH" dirty="0" err="1" smtClean="0"/>
              <a:t>giving</a:t>
            </a:r>
            <a:r>
              <a:rPr lang="de-CH" dirty="0" smtClean="0"/>
              <a:t> </a:t>
            </a:r>
            <a:r>
              <a:rPr lang="de-CH" dirty="0" err="1" smtClean="0"/>
              <a:t>rise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: </a:t>
            </a:r>
            <a:r>
              <a:rPr lang="de-CH" dirty="0" err="1" smtClean="0"/>
              <a:t>weak</a:t>
            </a:r>
            <a:r>
              <a:rPr lang="de-CH" dirty="0" smtClean="0"/>
              <a:t> D, partial D, 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smtClean="0"/>
              <a:t>More </a:t>
            </a:r>
            <a:r>
              <a:rPr lang="de-CH" dirty="0" err="1" smtClean="0"/>
              <a:t>than</a:t>
            </a:r>
            <a:r>
              <a:rPr lang="de-CH" dirty="0" smtClean="0"/>
              <a:t> 110 </a:t>
            </a:r>
            <a:r>
              <a:rPr lang="de-CH" i="1" dirty="0" smtClean="0"/>
              <a:t>RHCE</a:t>
            </a:r>
            <a:r>
              <a:rPr lang="de-CH" dirty="0" smtClean="0"/>
              <a:t> alleles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64743" y="1270646"/>
            <a:ext cx="2845859" cy="25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7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i="1" dirty="0" smtClean="0"/>
              <a:t>50 </a:t>
            </a:r>
            <a:r>
              <a:rPr lang="de-CH" i="1" dirty="0" err="1" smtClean="0"/>
              <a:t>ways</a:t>
            </a:r>
            <a:r>
              <a:rPr lang="de-CH" i="1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D negative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104" y="603519"/>
            <a:ext cx="7848600" cy="3394472"/>
          </a:xfrm>
        </p:spPr>
        <p:txBody>
          <a:bodyPr/>
          <a:lstStyle/>
          <a:p>
            <a:r>
              <a:rPr lang="de-CH" dirty="0" err="1" smtClean="0"/>
              <a:t>Deletion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i="1" dirty="0" smtClean="0"/>
              <a:t>RHD</a:t>
            </a:r>
            <a:r>
              <a:rPr lang="de-CH" dirty="0" smtClean="0"/>
              <a:t> </a:t>
            </a:r>
            <a:r>
              <a:rPr lang="de-CH" dirty="0" err="1" smtClean="0"/>
              <a:t>gene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  <a:p>
            <a:endParaRPr lang="de-CH" dirty="0" smtClean="0"/>
          </a:p>
          <a:p>
            <a:r>
              <a:rPr lang="de-CH" dirty="0" err="1" smtClean="0"/>
              <a:t>Inactive</a:t>
            </a:r>
            <a:r>
              <a:rPr lang="de-CH" dirty="0" smtClean="0"/>
              <a:t> </a:t>
            </a:r>
            <a:r>
              <a:rPr lang="de-CH" dirty="0" err="1" smtClean="0"/>
              <a:t>pseudogene</a:t>
            </a:r>
            <a:r>
              <a:rPr lang="de-CH" dirty="0" smtClean="0"/>
              <a:t> (</a:t>
            </a:r>
            <a:r>
              <a:rPr lang="de-CH" i="1" dirty="0" smtClean="0"/>
              <a:t>RHD</a:t>
            </a:r>
            <a:r>
              <a:rPr lang="de-CH" i="1" dirty="0" smtClean="0">
                <a:sym typeface="Symbol"/>
              </a:rPr>
              <a:t></a:t>
            </a:r>
            <a:r>
              <a:rPr lang="de-CH" dirty="0" smtClean="0">
                <a:sym typeface="Symbol"/>
              </a:rPr>
              <a:t>) </a:t>
            </a:r>
            <a:br>
              <a:rPr lang="de-CH" dirty="0" smtClean="0">
                <a:sym typeface="Symbol"/>
              </a:rPr>
            </a:br>
            <a:r>
              <a:rPr lang="de-CH" dirty="0" smtClean="0">
                <a:sym typeface="Symbol"/>
              </a:rPr>
              <a:t/>
            </a:r>
            <a:br>
              <a:rPr lang="de-CH" dirty="0" smtClean="0">
                <a:sym typeface="Symbol"/>
              </a:rPr>
            </a:br>
            <a:endParaRPr lang="de-CH" dirty="0">
              <a:sym typeface="Symbol"/>
            </a:endParaRPr>
          </a:p>
          <a:p>
            <a:r>
              <a:rPr lang="de-CH" dirty="0" smtClean="0">
                <a:sym typeface="Symbol"/>
              </a:rPr>
              <a:t>Hybrid allele </a:t>
            </a:r>
            <a:r>
              <a:rPr lang="de-CH" i="1" dirty="0" smtClean="0">
                <a:sym typeface="Symbol"/>
              </a:rPr>
              <a:t>RHD*</a:t>
            </a:r>
            <a:r>
              <a:rPr lang="de-CH" i="1" dirty="0" err="1" smtClean="0">
                <a:sym typeface="Symbol"/>
              </a:rPr>
              <a:t>DIIIa</a:t>
            </a:r>
            <a:r>
              <a:rPr lang="de-CH" i="1" dirty="0" smtClean="0">
                <a:sym typeface="Symbol"/>
              </a:rPr>
              <a:t>-CE(4-7)-D</a:t>
            </a:r>
            <a:br>
              <a:rPr lang="de-CH" i="1" dirty="0" smtClean="0">
                <a:sym typeface="Symbol"/>
              </a:rPr>
            </a:br>
            <a:endParaRPr lang="en-US" i="1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5029200" y="1308985"/>
            <a:ext cx="1447800" cy="190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927" y="1139138"/>
            <a:ext cx="237407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err="1" smtClean="0"/>
              <a:t>No</a:t>
            </a:r>
            <a:r>
              <a:rPr lang="de-CH" sz="1600" dirty="0" smtClean="0"/>
              <a:t> </a:t>
            </a:r>
            <a:r>
              <a:rPr lang="de-CH" sz="1600" dirty="0" err="1" smtClean="0"/>
              <a:t>RhD</a:t>
            </a:r>
            <a:r>
              <a:rPr lang="de-CH" sz="1600" dirty="0" smtClean="0"/>
              <a:t> </a:t>
            </a:r>
            <a:r>
              <a:rPr lang="de-CH" sz="1600" dirty="0" err="1" smtClean="0"/>
              <a:t>protein</a:t>
            </a:r>
            <a:endParaRPr lang="de-CH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smtClean="0"/>
              <a:t>D </a:t>
            </a:r>
            <a:r>
              <a:rPr lang="de-CH" sz="1600" dirty="0" err="1" smtClean="0"/>
              <a:t>neg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572" y="2682623"/>
            <a:ext cx="3235277" cy="803527"/>
            <a:chOff x="881111" y="3806827"/>
            <a:chExt cx="3235277" cy="1071371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590796" y="3908428"/>
              <a:ext cx="952504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C1921"/>
                </a:buClr>
                <a:buSzPct val="11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C1921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C1921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rgbClr val="FF0000"/>
                  </a:solidFill>
                </a:rPr>
                <a:t>STOP codon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055935" y="3806827"/>
              <a:ext cx="1418978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C1921"/>
                </a:buClr>
                <a:buSzPct val="11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C1921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C1921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0"/>
                <a:t>3 missense mutations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14257" y="4570422"/>
              <a:ext cx="3102131" cy="307776"/>
              <a:chOff x="1683082" y="1939441"/>
              <a:chExt cx="3102287" cy="308637"/>
            </a:xfrm>
          </p:grpSpPr>
          <p:grpSp>
            <p:nvGrpSpPr>
              <p:cNvPr id="15" name="Group 697"/>
              <p:cNvGrpSpPr>
                <a:grpSpLocks/>
              </p:cNvGrpSpPr>
              <p:nvPr/>
            </p:nvGrpSpPr>
            <p:grpSpPr bwMode="auto">
              <a:xfrm>
                <a:off x="1690777" y="1944533"/>
                <a:ext cx="313685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42" name="Line 699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698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en-US" sz="900" dirty="0">
                      <a:solidFill>
                        <a:schemeClr val="bg1"/>
                      </a:solidFill>
                    </a:rPr>
                    <a:t>   </a:t>
                  </a:r>
                </a:p>
              </p:txBody>
            </p:sp>
          </p:grpSp>
          <p:grpSp>
            <p:nvGrpSpPr>
              <p:cNvPr id="16" name="Group 700"/>
              <p:cNvGrpSpPr>
                <a:grpSpLocks/>
              </p:cNvGrpSpPr>
              <p:nvPr/>
            </p:nvGrpSpPr>
            <p:grpSpPr bwMode="auto">
              <a:xfrm>
                <a:off x="2004462" y="1944533"/>
                <a:ext cx="312154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40" name="Rectangle 701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Line 702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703"/>
              <p:cNvGrpSpPr>
                <a:grpSpLocks/>
              </p:cNvGrpSpPr>
              <p:nvPr/>
            </p:nvGrpSpPr>
            <p:grpSpPr bwMode="auto">
              <a:xfrm>
                <a:off x="2316616" y="1944533"/>
                <a:ext cx="313684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38" name="Rectangle 704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Line 705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706"/>
              <p:cNvGrpSpPr>
                <a:grpSpLocks/>
              </p:cNvGrpSpPr>
              <p:nvPr/>
            </p:nvGrpSpPr>
            <p:grpSpPr bwMode="auto">
              <a:xfrm>
                <a:off x="2630299" y="1944533"/>
                <a:ext cx="313685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36" name="Rectangle 707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Line 708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Group 709"/>
              <p:cNvGrpSpPr>
                <a:grpSpLocks/>
              </p:cNvGrpSpPr>
              <p:nvPr/>
            </p:nvGrpSpPr>
            <p:grpSpPr bwMode="auto">
              <a:xfrm>
                <a:off x="3256138" y="1944533"/>
                <a:ext cx="313684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34" name="Rectangle 710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Line 711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712"/>
              <p:cNvGrpSpPr>
                <a:grpSpLocks/>
              </p:cNvGrpSpPr>
              <p:nvPr/>
            </p:nvGrpSpPr>
            <p:grpSpPr bwMode="auto">
              <a:xfrm>
                <a:off x="2943984" y="1944533"/>
                <a:ext cx="312154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32" name="Rectangle 713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Line 714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715"/>
              <p:cNvGrpSpPr>
                <a:grpSpLocks/>
              </p:cNvGrpSpPr>
              <p:nvPr/>
            </p:nvGrpSpPr>
            <p:grpSpPr bwMode="auto">
              <a:xfrm>
                <a:off x="3569821" y="1944533"/>
                <a:ext cx="312154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30" name="Rectangle 716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Line 717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718"/>
              <p:cNvGrpSpPr>
                <a:grpSpLocks/>
              </p:cNvGrpSpPr>
              <p:nvPr/>
            </p:nvGrpSpPr>
            <p:grpSpPr bwMode="auto">
              <a:xfrm>
                <a:off x="4195660" y="1944533"/>
                <a:ext cx="312154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28" name="Rectangle 719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Line 720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Group 721"/>
              <p:cNvGrpSpPr>
                <a:grpSpLocks/>
              </p:cNvGrpSpPr>
              <p:nvPr/>
            </p:nvGrpSpPr>
            <p:grpSpPr bwMode="auto">
              <a:xfrm>
                <a:off x="3881975" y="1944533"/>
                <a:ext cx="313685" cy="203048"/>
                <a:chOff x="1056" y="912"/>
                <a:chExt cx="384" cy="240"/>
              </a:xfr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grpSpPr>
            <p:sp>
              <p:nvSpPr>
                <p:cNvPr id="26" name="Rectangle 722"/>
                <p:cNvSpPr>
                  <a:spLocks noChangeArrowheads="1"/>
                </p:cNvSpPr>
                <p:nvPr/>
              </p:nvSpPr>
              <p:spPr bwMode="auto">
                <a:xfrm>
                  <a:off x="1056" y="912"/>
                  <a:ext cx="240" cy="2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Line 723"/>
                <p:cNvSpPr>
                  <a:spLocks noChangeShapeType="1"/>
                </p:cNvSpPr>
                <p:nvPr/>
              </p:nvSpPr>
              <p:spPr bwMode="auto">
                <a:xfrm>
                  <a:off x="1296" y="1008"/>
                  <a:ext cx="144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ectangle 724"/>
              <p:cNvSpPr>
                <a:spLocks noChangeArrowheads="1"/>
              </p:cNvSpPr>
              <p:nvPr/>
            </p:nvSpPr>
            <p:spPr bwMode="auto">
              <a:xfrm>
                <a:off x="4507814" y="1944533"/>
                <a:ext cx="195861" cy="203048"/>
              </a:xfrm>
              <a:prstGeom prst="rect">
                <a:avLst/>
              </a:prstGeo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83082" y="1939441"/>
                <a:ext cx="3102287" cy="308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C1921"/>
                  </a:buClr>
                  <a:buSzPct val="110000"/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C1921"/>
                  </a:buClr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C1921"/>
                  </a:buClr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C1921"/>
                  </a:buClr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C1921"/>
                  </a:buClr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C1921"/>
                  </a:buClr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C1921"/>
                  </a:buClr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C1921"/>
                  </a:buClr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C1921"/>
                  </a:buClr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b="0" dirty="0">
                    <a:solidFill>
                      <a:schemeClr val="bg1"/>
                    </a:solidFill>
                  </a:rPr>
                  <a:t>1       2        3        4        5        6        7        8        9      10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H="1">
              <a:off x="2327275" y="4108450"/>
              <a:ext cx="34925" cy="449263"/>
            </a:xfrm>
            <a:prstGeom prst="straightConnector1">
              <a:avLst/>
            </a:prstGeom>
            <a:ln w="9525">
              <a:solidFill>
                <a:srgbClr val="0000CC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371725" y="4113213"/>
              <a:ext cx="0" cy="447675"/>
            </a:xfrm>
            <a:prstGeom prst="straightConnector1">
              <a:avLst/>
            </a:prstGeom>
            <a:ln w="9525">
              <a:solidFill>
                <a:srgbClr val="0000CC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376488" y="4103688"/>
              <a:ext cx="42862" cy="457200"/>
            </a:xfrm>
            <a:prstGeom prst="straightConnector1">
              <a:avLst/>
            </a:prstGeom>
            <a:ln w="9525">
              <a:solidFill>
                <a:srgbClr val="0000CC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641600" y="4189413"/>
              <a:ext cx="0" cy="368300"/>
            </a:xfrm>
            <a:prstGeom prst="straightConnector1">
              <a:avLst/>
            </a:prstGeom>
            <a:ln w="9525">
              <a:solidFill>
                <a:srgbClr val="0000CC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881111" y="4111626"/>
              <a:ext cx="1111202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C1921"/>
                </a:buClr>
                <a:buSzPct val="11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C1921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C1921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1921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0" dirty="0"/>
                <a:t>37bp duplication</a:t>
              </a:r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014413" y="4341813"/>
              <a:ext cx="901700" cy="228600"/>
              <a:chOff x="1013960" y="3505200"/>
              <a:chExt cx="902230" cy="2286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916190" y="3505200"/>
                <a:ext cx="0" cy="228600"/>
              </a:xfrm>
              <a:prstGeom prst="straightConnector1">
                <a:avLst/>
              </a:prstGeom>
              <a:ln w="9525">
                <a:solidFill>
                  <a:srgbClr val="0000CC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013960" y="3509962"/>
                <a:ext cx="902230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>
              <a:off x="1119188" y="4113213"/>
              <a:ext cx="1252537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641600" y="4189413"/>
              <a:ext cx="78105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 bwMode="auto">
          <a:xfrm>
            <a:off x="5181600" y="2417624"/>
            <a:ext cx="1447800" cy="190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6956" y="1960803"/>
            <a:ext cx="237407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err="1" smtClean="0"/>
              <a:t>Premature</a:t>
            </a:r>
            <a:r>
              <a:rPr lang="de-CH" sz="1600" dirty="0" smtClean="0"/>
              <a:t> STOP </a:t>
            </a:r>
            <a:r>
              <a:rPr lang="de-CH" sz="1600" dirty="0" err="1" smtClean="0"/>
              <a:t>codon</a:t>
            </a:r>
            <a:endParaRPr lang="de-CH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err="1" smtClean="0"/>
              <a:t>No</a:t>
            </a:r>
            <a:r>
              <a:rPr lang="de-CH" sz="1600" dirty="0" smtClean="0"/>
              <a:t> </a:t>
            </a:r>
            <a:r>
              <a:rPr lang="de-CH" sz="1600" dirty="0" err="1" smtClean="0"/>
              <a:t>RhD</a:t>
            </a:r>
            <a:r>
              <a:rPr lang="de-CH" sz="1600" dirty="0" smtClean="0"/>
              <a:t> </a:t>
            </a:r>
            <a:r>
              <a:rPr lang="de-CH" sz="1600" dirty="0" err="1" smtClean="0"/>
              <a:t>protein</a:t>
            </a:r>
            <a:endParaRPr lang="de-CH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smtClean="0"/>
              <a:t>D </a:t>
            </a:r>
            <a:r>
              <a:rPr lang="de-CH" sz="1600" dirty="0" err="1" smtClean="0"/>
              <a:t>neg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00" y="4005465"/>
            <a:ext cx="3109229" cy="29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ight Arrow 58"/>
          <p:cNvSpPr/>
          <p:nvPr/>
        </p:nvSpPr>
        <p:spPr bwMode="auto">
          <a:xfrm>
            <a:off x="5026231" y="3885820"/>
            <a:ext cx="1447800" cy="190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66956" y="3409950"/>
            <a:ext cx="237704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smtClean="0"/>
              <a:t>Protein </a:t>
            </a:r>
            <a:r>
              <a:rPr lang="de-CH" sz="1600" dirty="0" err="1" smtClean="0"/>
              <a:t>produced</a:t>
            </a:r>
            <a:endParaRPr lang="de-CH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does</a:t>
            </a:r>
            <a:r>
              <a:rPr lang="de-CH" sz="1600" dirty="0" smtClean="0"/>
              <a:t> NOT express 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CH" sz="1600" dirty="0" smtClean="0"/>
              <a:t>D </a:t>
            </a:r>
            <a:r>
              <a:rPr lang="de-CH" sz="1600" dirty="0" err="1" smtClean="0"/>
              <a:t>neg</a:t>
            </a:r>
            <a:endParaRPr lang="en-US" sz="16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1" y="1139138"/>
            <a:ext cx="4767579" cy="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" name="Group 3071"/>
          <p:cNvGrpSpPr/>
          <p:nvPr/>
        </p:nvGrpSpPr>
        <p:grpSpPr>
          <a:xfrm>
            <a:off x="1317749" y="1128615"/>
            <a:ext cx="1501651" cy="857250"/>
            <a:chOff x="685800" y="1600200"/>
            <a:chExt cx="1501651" cy="11430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685800" y="1600200"/>
              <a:ext cx="1336495" cy="1143000"/>
            </a:xfrm>
            <a:prstGeom prst="line">
              <a:avLst/>
            </a:prstGeom>
            <a:ln w="635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762000" y="1600200"/>
              <a:ext cx="1425451" cy="1143000"/>
            </a:xfrm>
            <a:prstGeom prst="line">
              <a:avLst/>
            </a:prstGeom>
            <a:ln w="635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4" grpId="0" animBg="1"/>
      <p:bldP spid="55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57200"/>
            <a:ext cx="5000625" cy="25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1028700"/>
            <a:ext cx="2438400" cy="171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91400" y="1028700"/>
            <a:ext cx="228600" cy="17145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1028700"/>
            <a:ext cx="228600" cy="17145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800" y="1355820"/>
            <a:ext cx="233490" cy="171450"/>
            <a:chOff x="6167651" y="1822545"/>
            <a:chExt cx="233490" cy="228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6167651" y="1822545"/>
              <a:ext cx="118872" cy="228600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82269" y="1822545"/>
              <a:ext cx="118872" cy="22860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4876800" y="1771650"/>
            <a:ext cx="2438400" cy="171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91400" y="1771650"/>
            <a:ext cx="228600" cy="17145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1771650"/>
            <a:ext cx="228600" cy="17145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562600" y="1771650"/>
            <a:ext cx="0" cy="17145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419691" y="177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400800" y="1771650"/>
            <a:ext cx="914400" cy="17145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7582" y="1943100"/>
            <a:ext cx="72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smtClean="0"/>
              <a:t>807T&gt;G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132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Variation </a:t>
            </a:r>
            <a:r>
              <a:rPr lang="de-CH" dirty="0" err="1" smtClean="0"/>
              <a:t>of</a:t>
            </a:r>
            <a:r>
              <a:rPr lang="de-CH" dirty="0" smtClean="0"/>
              <a:t> D </a:t>
            </a:r>
            <a:r>
              <a:rPr lang="de-CH" dirty="0" err="1" smtClean="0"/>
              <a:t>antigen</a:t>
            </a:r>
            <a:r>
              <a:rPr lang="de-CH" dirty="0" smtClean="0"/>
              <a:t> </a:t>
            </a:r>
            <a:r>
              <a:rPr lang="de-CH" dirty="0" err="1" smtClean="0"/>
              <a:t>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742950"/>
                <a:ext cx="8552213" cy="385354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de-CH" sz="2600" b="1" dirty="0" smtClean="0"/>
                  <a:t>Three </a:t>
                </a:r>
                <a:r>
                  <a:rPr lang="de-CH" sz="2600" b="1" dirty="0" err="1" smtClean="0"/>
                  <a:t>categories</a:t>
                </a:r>
                <a:endParaRPr lang="de-CH" sz="2600" b="1" dirty="0" smtClean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>
                    <a:solidFill>
                      <a:srgbClr val="FF0000"/>
                    </a:solidFill>
                  </a:rPr>
                  <a:t>Weak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 D </a:t>
                </a:r>
                <a:r>
                  <a:rPr lang="de-CH" dirty="0" smtClean="0"/>
                  <a:t>(</a:t>
                </a:r>
                <a:r>
                  <a:rPr lang="de-CH" dirty="0" err="1" smtClean="0"/>
                  <a:t>mainly</a:t>
                </a:r>
                <a:r>
                  <a:rPr lang="de-CH" dirty="0" smtClean="0"/>
                  <a:t>, not </a:t>
                </a:r>
                <a:r>
                  <a:rPr lang="de-CH" dirty="0" err="1" smtClean="0"/>
                  <a:t>exclusively</a:t>
                </a:r>
                <a:r>
                  <a:rPr lang="de-CH" dirty="0" smtClean="0"/>
                  <a:t>, </a:t>
                </a:r>
                <a:r>
                  <a:rPr lang="de-CH" dirty="0" err="1" smtClean="0"/>
                  <a:t>Caucasian</a:t>
                </a:r>
                <a:r>
                  <a:rPr lang="de-CH" dirty="0" smtClean="0"/>
                  <a:t>)</a:t>
                </a:r>
                <a:r>
                  <a:rPr lang="de-CH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Decreased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antigen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expression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level</a:t>
                </a:r>
                <a:r>
                  <a:rPr lang="de-CH" dirty="0" smtClean="0"/>
                  <a:t>; all D </a:t>
                </a:r>
                <a:r>
                  <a:rPr lang="de-CH" dirty="0" err="1" smtClean="0"/>
                  <a:t>epitopes</a:t>
                </a:r>
                <a:r>
                  <a:rPr lang="de-CH" dirty="0" smtClean="0"/>
                  <a:t> (</a:t>
                </a:r>
                <a:r>
                  <a:rPr lang="de-CH" dirty="0" err="1" smtClean="0"/>
                  <a:t>epD</a:t>
                </a:r>
                <a:r>
                  <a:rPr lang="de-CH" dirty="0" smtClean="0"/>
                  <a:t>) </a:t>
                </a:r>
                <a:r>
                  <a:rPr lang="de-CH" dirty="0" err="1" smtClean="0"/>
                  <a:t>present</a:t>
                </a:r>
                <a:endParaRPr lang="de-CH" dirty="0" smtClean="0"/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Serology</a:t>
                </a:r>
                <a:r>
                  <a:rPr lang="de-CH" dirty="0" smtClean="0"/>
                  <a:t> = </a:t>
                </a:r>
                <a:r>
                  <a:rPr lang="de-CH" dirty="0" err="1" smtClean="0"/>
                  <a:t>reacts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weaker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than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expected</a:t>
                </a:r>
                <a:r>
                  <a:rPr lang="de-CH" dirty="0" smtClean="0"/>
                  <a:t> </a:t>
                </a:r>
                <a:br>
                  <a:rPr lang="de-CH" dirty="0" smtClean="0"/>
                </a:br>
                <a:r>
                  <a:rPr lang="de-CH" dirty="0" err="1" smtClean="0"/>
                  <a:t>Weaker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than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expected</a:t>
                </a:r>
                <a:r>
                  <a:rPr lang="de-CH" dirty="0" smtClean="0"/>
                  <a:t> </a:t>
                </a:r>
                <a:r>
                  <a:rPr lang="de-CH" dirty="0" smtClean="0">
                    <a:sym typeface="Wingdings" panose="05000000000000000000" pitchFamily="2" charset="2"/>
                  </a:rPr>
                  <a:t>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as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written</a:t>
                </a:r>
                <a:r>
                  <a:rPr lang="de-CH" dirty="0" smtClean="0">
                    <a:sym typeface="Wingdings" panose="05000000000000000000" pitchFamily="2" charset="2"/>
                  </a:rPr>
                  <a:t> in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CH" dirty="0" smtClean="0">
                    <a:sym typeface="Wingdings" panose="05000000000000000000" pitchFamily="2" charset="2"/>
                  </a:rPr>
                  <a:t> IFU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of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manufacturer</a:t>
                </a:r>
                <a:endParaRPr lang="de-CH" dirty="0" smtClean="0"/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NOT AT RISK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making</a:t>
                </a:r>
                <a:r>
                  <a:rPr lang="de-CH" dirty="0" smtClean="0"/>
                  <a:t> anti-D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Most </a:t>
                </a:r>
                <a:r>
                  <a:rPr lang="de-CH" dirty="0" err="1" smtClean="0"/>
                  <a:t>common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weak</a:t>
                </a:r>
                <a:r>
                  <a:rPr lang="de-CH" dirty="0" smtClean="0"/>
                  <a:t> D </a:t>
                </a:r>
                <a:r>
                  <a:rPr lang="de-CH" dirty="0" err="1" smtClean="0"/>
                  <a:t>types</a:t>
                </a:r>
                <a:r>
                  <a:rPr lang="de-CH" dirty="0" smtClean="0"/>
                  <a:t> 1, 2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3 (= </a:t>
                </a:r>
                <a:r>
                  <a:rPr lang="de-CH" dirty="0" err="1" smtClean="0"/>
                  <a:t>result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molecular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tests</a:t>
                </a:r>
                <a:r>
                  <a:rPr lang="de-CH" dirty="0" smtClean="0"/>
                  <a:t>!!) 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>
                    <a:solidFill>
                      <a:srgbClr val="FF0000"/>
                    </a:solidFill>
                  </a:rPr>
                  <a:t>Partial D </a:t>
                </a:r>
                <a:r>
                  <a:rPr lang="de-CH" dirty="0" smtClean="0"/>
                  <a:t>(</a:t>
                </a:r>
                <a:r>
                  <a:rPr lang="de-CH" dirty="0" err="1" smtClean="0"/>
                  <a:t>more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prevalent</a:t>
                </a:r>
                <a:r>
                  <a:rPr lang="de-CH" dirty="0" smtClean="0"/>
                  <a:t> Black)</a:t>
                </a:r>
                <a:endParaRPr lang="de-CH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epD’s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lacking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altered</a:t>
                </a:r>
                <a:endParaRPr lang="de-CH" dirty="0" smtClean="0"/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Some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react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  <a:ea typeface="Cambria Math"/>
                      </a:rPr>
                      <m:t>𝑤𝑒𝑎𝑘𝑙𝑦</m:t>
                    </m:r>
                    <m:r>
                      <a:rPr lang="de-CH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CH" dirty="0" smtClean="0"/>
                  <a:t>and some </a:t>
                </a:r>
                <a:r>
                  <a:rPr lang="de-CH" dirty="0" err="1" smtClean="0"/>
                  <a:t>may</a:t>
                </a:r>
                <a:r>
                  <a:rPr lang="de-CH" dirty="0" smtClean="0"/>
                  <a:t> also </a:t>
                </a:r>
                <a:r>
                  <a:rPr lang="de-CH" dirty="0" err="1" smtClean="0"/>
                  <a:t>react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  <a:ea typeface="Cambria Math"/>
                      </a:rPr>
                      <m:t>𝑠𝑡𝑟𝑜𝑛𝑔𝑙𝑦</m:t>
                    </m:r>
                  </m:oMath>
                </a14:m>
                <a:endParaRPr lang="de-CH" b="0" dirty="0" smtClean="0">
                  <a:ea typeface="Cambria Math"/>
                </a:endParaRP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AT RISK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making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clinically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significant</a:t>
                </a:r>
                <a:r>
                  <a:rPr lang="de-CH" dirty="0" smtClean="0"/>
                  <a:t> anti-D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>
                    <a:solidFill>
                      <a:srgbClr val="FF0000"/>
                    </a:solidFill>
                  </a:rPr>
                  <a:t>Del </a:t>
                </a:r>
                <a:r>
                  <a:rPr lang="de-CH" dirty="0" smtClean="0"/>
                  <a:t>(</a:t>
                </a:r>
                <a:r>
                  <a:rPr lang="de-CH" dirty="0" err="1" smtClean="0"/>
                  <a:t>mainly</a:t>
                </a:r>
                <a:r>
                  <a:rPr lang="de-CH" dirty="0" smtClean="0"/>
                  <a:t> Asian)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Type </a:t>
                </a:r>
                <a:r>
                  <a:rPr lang="de-CH" dirty="0" err="1" smtClean="0"/>
                  <a:t>as</a:t>
                </a:r>
                <a:r>
                  <a:rPr lang="de-CH" dirty="0" smtClean="0"/>
                  <a:t> D </a:t>
                </a:r>
                <a:r>
                  <a:rPr lang="de-CH" dirty="0" err="1" smtClean="0"/>
                  <a:t>neg</a:t>
                </a:r>
                <a:r>
                  <a:rPr lang="de-CH" dirty="0" smtClean="0"/>
                  <a:t>, </a:t>
                </a:r>
                <a:r>
                  <a:rPr lang="de-CH" dirty="0" err="1" smtClean="0"/>
                  <a:t>even</a:t>
                </a:r>
                <a:r>
                  <a:rPr lang="de-CH" dirty="0" smtClean="0"/>
                  <a:t> in IAT; </a:t>
                </a:r>
                <a:r>
                  <a:rPr lang="de-CH" dirty="0" err="1" smtClean="0"/>
                  <a:t>adsorb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>
                    <a:solidFill>
                      <a:srgbClr val="FF0000"/>
                    </a:solidFill>
                  </a:rPr>
                  <a:t>el</a:t>
                </a:r>
                <a:r>
                  <a:rPr lang="de-CH" dirty="0" err="1" smtClean="0"/>
                  <a:t>ute</a:t>
                </a:r>
                <a:r>
                  <a:rPr lang="de-CH" dirty="0" smtClean="0"/>
                  <a:t> anti-D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Mutations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affecting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insertion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RhD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protein</a:t>
                </a:r>
                <a:endParaRPr lang="de-CH" dirty="0" smtClean="0"/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err="1" smtClean="0"/>
                  <a:t>Mainly</a:t>
                </a:r>
                <a:r>
                  <a:rPr lang="de-CH" dirty="0" smtClean="0"/>
                  <a:t> in </a:t>
                </a:r>
                <a:r>
                  <a:rPr lang="de-CH" dirty="0" err="1" smtClean="0"/>
                  <a:t>Asians</a:t>
                </a:r>
                <a:r>
                  <a:rPr lang="de-CH" dirty="0" smtClean="0"/>
                  <a:t>: </a:t>
                </a:r>
                <a:r>
                  <a:rPr lang="de-CH" dirty="0" err="1" smtClean="0"/>
                  <a:t>up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1/3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serologically</a:t>
                </a:r>
                <a:r>
                  <a:rPr lang="de-CH" dirty="0" smtClean="0"/>
                  <a:t> D </a:t>
                </a:r>
                <a:r>
                  <a:rPr lang="de-CH" dirty="0" err="1" smtClean="0"/>
                  <a:t>neg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 Del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de-CH" dirty="0" smtClean="0"/>
                  <a:t>Problem in </a:t>
                </a:r>
                <a:r>
                  <a:rPr lang="de-CH" dirty="0" err="1" smtClean="0"/>
                  <a:t>testing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donors</a:t>
                </a:r>
                <a:r>
                  <a:rPr lang="de-CH" dirty="0" smtClean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CH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de-CH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CH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742950"/>
                <a:ext cx="8552213" cy="385354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20137880">
            <a:off x="-280807" y="1475788"/>
            <a:ext cx="9220200" cy="574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Routine serology </a:t>
            </a:r>
            <a:r>
              <a:rPr lang="en-US" sz="5400" b="1" cap="none" spc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cannot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distinguish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137880">
            <a:off x="139723" y="2848100"/>
            <a:ext cx="9220200" cy="574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analysis can distinguish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examples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partial </a:t>
            </a:r>
            <a:r>
              <a:rPr lang="de-CH" dirty="0" err="1" smtClean="0"/>
              <a:t>D’s</a:t>
            </a:r>
            <a:r>
              <a:rPr lang="de-CH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/>
          <a:stretch/>
        </p:blipFill>
        <p:spPr bwMode="auto">
          <a:xfrm>
            <a:off x="533403" y="857250"/>
            <a:ext cx="4569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/>
          <a:stretch/>
        </p:blipFill>
        <p:spPr bwMode="auto">
          <a:xfrm>
            <a:off x="381003" y="2234278"/>
            <a:ext cx="4569575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08961" y="857250"/>
            <a:ext cx="2133600" cy="523220"/>
            <a:chOff x="5008961" y="1143000"/>
            <a:chExt cx="2133600" cy="697627"/>
          </a:xfrm>
        </p:grpSpPr>
        <p:sp>
          <p:nvSpPr>
            <p:cNvPr id="8" name="Right Brace 7"/>
            <p:cNvSpPr/>
            <p:nvPr/>
          </p:nvSpPr>
          <p:spPr bwMode="auto">
            <a:xfrm>
              <a:off x="5008961" y="1295400"/>
              <a:ext cx="533400" cy="266700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42361" y="1143000"/>
              <a:ext cx="16002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de-CH" sz="1400" dirty="0" err="1" smtClean="0"/>
                <a:t>Travels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with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cE</a:t>
              </a:r>
              <a:endParaRPr lang="de-CH" sz="1400" dirty="0" smtClean="0"/>
            </a:p>
            <a:p>
              <a:pPr algn="l"/>
              <a:r>
                <a:rPr lang="de-CH" sz="1400" dirty="0" smtClean="0"/>
                <a:t>500 D </a:t>
              </a:r>
              <a:r>
                <a:rPr lang="de-CH" sz="1400" dirty="0" err="1" smtClean="0"/>
                <a:t>sites</a:t>
              </a:r>
              <a:r>
                <a:rPr lang="de-CH" sz="1400" dirty="0" smtClean="0"/>
                <a:t>/</a:t>
              </a:r>
              <a:r>
                <a:rPr lang="de-CH" sz="1400" dirty="0" err="1" smtClean="0"/>
                <a:t>cell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1201866"/>
            <a:ext cx="2684860" cy="1655634"/>
            <a:chOff x="4800600" y="1602488"/>
            <a:chExt cx="2684860" cy="2207512"/>
          </a:xfrm>
        </p:grpSpPr>
        <p:sp>
          <p:nvSpPr>
            <p:cNvPr id="4" name="Right Brace 3"/>
            <p:cNvSpPr/>
            <p:nvPr/>
          </p:nvSpPr>
          <p:spPr bwMode="auto">
            <a:xfrm>
              <a:off x="4800600" y="1602488"/>
              <a:ext cx="685800" cy="2207512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56238" y="2398467"/>
              <a:ext cx="1929222" cy="12721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de-CH" sz="1400" dirty="0" err="1" smtClean="0"/>
                <a:t>Travels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with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Ce</a:t>
              </a:r>
              <a:endParaRPr lang="de-CH" sz="1400" dirty="0" smtClean="0"/>
            </a:p>
            <a:p>
              <a:pPr algn="l"/>
              <a:r>
                <a:rPr lang="de-CH" sz="1400" dirty="0" smtClean="0"/>
                <a:t>Type 2: 2500 D/</a:t>
              </a:r>
              <a:r>
                <a:rPr lang="de-CH" sz="1400" dirty="0" err="1" smtClean="0"/>
                <a:t>cell</a:t>
              </a:r>
              <a:endParaRPr lang="de-CH" sz="1400" dirty="0" smtClean="0"/>
            </a:p>
            <a:p>
              <a:pPr algn="l"/>
              <a:r>
                <a:rPr lang="de-CH" sz="1400" dirty="0" smtClean="0"/>
                <a:t>Type 3: 13000 D/</a:t>
              </a:r>
              <a:r>
                <a:rPr lang="de-CH" sz="1400" dirty="0" err="1" smtClean="0"/>
                <a:t>cell</a:t>
              </a:r>
              <a:endParaRPr lang="de-CH" sz="1400" dirty="0" smtClean="0"/>
            </a:p>
            <a:p>
              <a:pPr algn="l"/>
              <a:r>
                <a:rPr lang="de-CH" sz="1400" dirty="0" smtClean="0"/>
                <a:t>Type 4: 8000 D/</a:t>
              </a:r>
              <a:r>
                <a:rPr lang="de-CH" sz="1400" dirty="0" err="1" smtClean="0"/>
                <a:t>cell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42564" y="857250"/>
            <a:ext cx="1963339" cy="1998534"/>
            <a:chOff x="7142561" y="1143000"/>
            <a:chExt cx="1963339" cy="2664712"/>
          </a:xfrm>
        </p:grpSpPr>
        <p:sp>
          <p:nvSpPr>
            <p:cNvPr id="7" name="Right Brace 6"/>
            <p:cNvSpPr/>
            <p:nvPr/>
          </p:nvSpPr>
          <p:spPr bwMode="auto">
            <a:xfrm>
              <a:off x="7142561" y="1143000"/>
              <a:ext cx="685800" cy="2664712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000" y="2279157"/>
              <a:ext cx="11049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de-CH" sz="1400" dirty="0" err="1" smtClean="0"/>
                <a:t>Mainly</a:t>
              </a:r>
              <a:r>
                <a:rPr lang="de-CH" sz="1400" dirty="0" smtClean="0"/>
                <a:t/>
              </a:r>
              <a:br>
                <a:rPr lang="de-CH" sz="1400" dirty="0" smtClean="0"/>
              </a:br>
              <a:r>
                <a:rPr lang="de-CH" sz="1400" dirty="0" err="1" smtClean="0"/>
                <a:t>Caucasian</a:t>
              </a:r>
              <a:endParaRPr lang="en-US" sz="1400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r="1020"/>
          <a:stretch/>
        </p:blipFill>
        <p:spPr bwMode="auto">
          <a:xfrm>
            <a:off x="533403" y="3028951"/>
            <a:ext cx="3787239" cy="37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5" r="1801"/>
          <a:stretch/>
        </p:blipFill>
        <p:spPr bwMode="auto">
          <a:xfrm>
            <a:off x="536372" y="3383958"/>
            <a:ext cx="3634839" cy="3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0" r="2058"/>
          <a:stretch/>
        </p:blipFill>
        <p:spPr bwMode="auto">
          <a:xfrm>
            <a:off x="533400" y="3794956"/>
            <a:ext cx="3124200" cy="3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7"/>
          <a:stretch/>
        </p:blipFill>
        <p:spPr bwMode="auto">
          <a:xfrm>
            <a:off x="482486" y="4172182"/>
            <a:ext cx="3688725" cy="2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180661" y="2942837"/>
            <a:ext cx="1952948" cy="1496010"/>
            <a:chOff x="7180661" y="3923783"/>
            <a:chExt cx="1952948" cy="1994680"/>
          </a:xfrm>
        </p:grpSpPr>
        <p:sp>
          <p:nvSpPr>
            <p:cNvPr id="16" name="Right Brace 15"/>
            <p:cNvSpPr/>
            <p:nvPr/>
          </p:nvSpPr>
          <p:spPr bwMode="auto">
            <a:xfrm>
              <a:off x="7180661" y="3923783"/>
              <a:ext cx="685800" cy="1994680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28709" y="4721423"/>
              <a:ext cx="11049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de-CH" sz="1400" dirty="0" err="1" smtClean="0"/>
                <a:t>Mainly</a:t>
              </a:r>
              <a:r>
                <a:rPr lang="de-CH" sz="1400" dirty="0" smtClean="0"/>
                <a:t/>
              </a:r>
              <a:br>
                <a:rPr lang="de-CH" sz="1400" dirty="0" smtClean="0"/>
              </a:br>
              <a:r>
                <a:rPr lang="de-CH" sz="1400" dirty="0" smtClean="0"/>
                <a:t>Black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56561" y="3017076"/>
            <a:ext cx="2628899" cy="1421773"/>
            <a:chOff x="4856561" y="4022766"/>
            <a:chExt cx="2628899" cy="1895697"/>
          </a:xfrm>
        </p:grpSpPr>
        <p:sp>
          <p:nvSpPr>
            <p:cNvPr id="18" name="Right Brace 17"/>
            <p:cNvSpPr/>
            <p:nvPr/>
          </p:nvSpPr>
          <p:spPr bwMode="auto">
            <a:xfrm>
              <a:off x="4856561" y="4022766"/>
              <a:ext cx="685800" cy="1895697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98321" y="4734581"/>
              <a:ext cx="1887139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de-CH" sz="1400" dirty="0" err="1" smtClean="0"/>
                <a:t>Almost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always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linked</a:t>
              </a:r>
              <a:r>
                <a:rPr lang="de-CH" sz="1400" dirty="0" smtClean="0"/>
                <a:t> </a:t>
              </a:r>
              <a:r>
                <a:rPr lang="de-CH" sz="1400" dirty="0" err="1" smtClean="0"/>
                <a:t>to</a:t>
              </a:r>
              <a:r>
                <a:rPr lang="de-CH" sz="1400" dirty="0" smtClean="0"/>
                <a:t> </a:t>
              </a:r>
              <a:r>
                <a:rPr lang="de-CH" sz="1400" i="1" dirty="0" smtClean="0"/>
                <a:t>RHCE*</a:t>
              </a:r>
              <a:r>
                <a:rPr lang="de-CH" sz="1400" i="1" dirty="0" err="1" smtClean="0"/>
                <a:t>ce</a:t>
              </a:r>
              <a:r>
                <a:rPr lang="de-CH" sz="1400" i="1" dirty="0" smtClean="0"/>
                <a:t> </a:t>
              </a:r>
              <a:r>
                <a:rPr lang="de-CH" sz="1400" dirty="0" err="1" smtClean="0"/>
                <a:t>variants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3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cary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leton PowerPoint Template" id="{B343517D-58DA-1D4B-84FB-9D88F5900A65}" vid="{C6DC540A-3369-394D-827F-7ECF7B34896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</TotalTime>
  <Words>685</Words>
  <Application>Microsoft Office PowerPoint</Application>
  <PresentationFormat>On-screen Show (16:9)</PresentationFormat>
  <Paragraphs>224</Paragraphs>
  <Slides>30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1_Custom Design</vt:lpstr>
      <vt:lpstr>Custom Design</vt:lpstr>
      <vt:lpstr>Scary-PowerPoint-Template</vt:lpstr>
      <vt:lpstr>PowerPoint Presentation</vt:lpstr>
      <vt:lpstr>Why is typing for D sometimes so uncertain?</vt:lpstr>
      <vt:lpstr>First of all…</vt:lpstr>
      <vt:lpstr>2 RH genes: RHD and RHCE</vt:lpstr>
      <vt:lpstr>Why so many antigens (55), so many phenotypes</vt:lpstr>
      <vt:lpstr>50 ways to be D negative</vt:lpstr>
      <vt:lpstr>PowerPoint Presentation</vt:lpstr>
      <vt:lpstr>Variation of D antigen expression</vt:lpstr>
      <vt:lpstr>Some examples of partial D’s </vt:lpstr>
      <vt:lpstr>Weak D and partial D on the RhD protein  </vt:lpstr>
      <vt:lpstr>Do we know the fequencies of altered RHD?</vt:lpstr>
      <vt:lpstr>Variation in test methods</vt:lpstr>
      <vt:lpstr>EpD (epitope D): a complex story</vt:lpstr>
      <vt:lpstr>The epD 9 model </vt:lpstr>
      <vt:lpstr>The 30 epD model</vt:lpstr>
      <vt:lpstr>This epD specificity is being used!</vt:lpstr>
      <vt:lpstr>D Typing donors</vt:lpstr>
      <vt:lpstr>D Typing patients</vt:lpstr>
      <vt:lpstr>History of anti-D reagents</vt:lpstr>
      <vt:lpstr>US guidelines</vt:lpstr>
      <vt:lpstr>Rest of world guidelines</vt:lpstr>
      <vt:lpstr>Interpretation not always helped by IFU</vt:lpstr>
      <vt:lpstr>Patients: are we all moving in the same direction?</vt:lpstr>
      <vt:lpstr>UK: similar </vt:lpstr>
      <vt:lpstr>D epitopes expressed in the absence of RHD</vt:lpstr>
      <vt:lpstr>Quizz</vt:lpstr>
      <vt:lpstr>¿Estás de acuerdo?  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Cuccia</dc:creator>
  <cp:lastModifiedBy>User</cp:lastModifiedBy>
  <cp:revision>271</cp:revision>
  <cp:lastPrinted>2019-11-25T12:47:34Z</cp:lastPrinted>
  <dcterms:created xsi:type="dcterms:W3CDTF">2016-04-12T17:02:30Z</dcterms:created>
  <dcterms:modified xsi:type="dcterms:W3CDTF">2019-11-29T06:54:54Z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