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9" r:id="rId2"/>
    <p:sldMasterId id="2147483673" r:id="rId3"/>
  </p:sldMasterIdLst>
  <p:notesMasterIdLst>
    <p:notesMasterId r:id="rId21"/>
  </p:notesMasterIdLst>
  <p:handoutMasterIdLst>
    <p:handoutMasterId r:id="rId22"/>
  </p:handoutMasterIdLst>
  <p:sldIdLst>
    <p:sldId id="271" r:id="rId4"/>
    <p:sldId id="334" r:id="rId5"/>
    <p:sldId id="305" r:id="rId6"/>
    <p:sldId id="306" r:id="rId7"/>
    <p:sldId id="307" r:id="rId8"/>
    <p:sldId id="308" r:id="rId9"/>
    <p:sldId id="309" r:id="rId10"/>
    <p:sldId id="313" r:id="rId11"/>
    <p:sldId id="314" r:id="rId12"/>
    <p:sldId id="315" r:id="rId13"/>
    <p:sldId id="316" r:id="rId14"/>
    <p:sldId id="326" r:id="rId15"/>
    <p:sldId id="327" r:id="rId16"/>
    <p:sldId id="328" r:id="rId17"/>
    <p:sldId id="330" r:id="rId18"/>
    <p:sldId id="331" r:id="rId19"/>
    <p:sldId id="332" r:id="rId20"/>
  </p:sldIdLst>
  <p:sldSz cx="9906000" cy="6858000" type="A4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5C6"/>
    <a:srgbClr val="00A651"/>
    <a:srgbClr val="F18A21"/>
    <a:srgbClr val="8BB9D5"/>
    <a:srgbClr val="8D9ED3"/>
    <a:srgbClr val="46B9C6"/>
    <a:srgbClr val="358578"/>
    <a:srgbClr val="466673"/>
    <a:srgbClr val="71705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3" autoAdjust="0"/>
  </p:normalViewPr>
  <p:slideViewPr>
    <p:cSldViewPr>
      <p:cViewPr>
        <p:scale>
          <a:sx n="60" d="100"/>
          <a:sy n="60" d="100"/>
        </p:scale>
        <p:origin x="-696" y="-48"/>
      </p:cViewPr>
      <p:guideLst>
        <p:guide orient="horz" pos="2160"/>
        <p:guide orient="horz" pos="720"/>
        <p:guide pos="312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44"/>
    </p:cViewPr>
  </p:sorterViewPr>
  <p:notesViewPr>
    <p:cSldViewPr>
      <p:cViewPr varScale="1">
        <p:scale>
          <a:sx n="74" d="100"/>
          <a:sy n="74" d="100"/>
        </p:scale>
        <p:origin x="-249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40532-C70C-DF48-B910-E4DF02023815}" type="doc">
      <dgm:prSet loTypeId="urn:microsoft.com/office/officeart/2005/8/layout/hProcess9" loCatId="" qsTypeId="urn:microsoft.com/office/officeart/2005/8/quickstyle/simple5" qsCatId="simple" csTypeId="urn:microsoft.com/office/officeart/2005/8/colors/accent1_5" csCatId="accent1" phldr="1"/>
      <dgm:spPr/>
    </dgm:pt>
    <dgm:pt modelId="{370FF079-A8E8-C44C-B4E8-FD354D16EDFC}">
      <dgm:prSet phldrT="[Text]"/>
      <dgm:spPr/>
      <dgm:t>
        <a:bodyPr/>
        <a:lstStyle/>
        <a:p>
          <a:r>
            <a:rPr lang="de-DE" dirty="0" smtClean="0">
              <a:solidFill>
                <a:srgbClr val="FF6600"/>
              </a:solidFill>
            </a:rPr>
            <a:t>± </a:t>
          </a:r>
          <a:r>
            <a:rPr lang="ru-RU" dirty="0" smtClean="0">
              <a:solidFill>
                <a:srgbClr val="FF6600"/>
              </a:solidFill>
            </a:rPr>
            <a:t>Неделя</a:t>
          </a:r>
          <a:r>
            <a:rPr lang="de-DE" dirty="0" smtClean="0">
              <a:solidFill>
                <a:srgbClr val="FF6600"/>
              </a:solidFill>
            </a:rPr>
            <a:t> 12</a:t>
          </a:r>
        </a:p>
        <a:p>
          <a:r>
            <a:rPr lang="de-DE" dirty="0" err="1" smtClean="0">
              <a:solidFill>
                <a:srgbClr val="FF6600"/>
              </a:solidFill>
            </a:rPr>
            <a:t>ABO&amp;RhD</a:t>
          </a:r>
          <a:endParaRPr lang="de-DE" dirty="0" smtClean="0">
            <a:solidFill>
              <a:srgbClr val="FF6600"/>
            </a:solidFill>
          </a:endParaRPr>
        </a:p>
        <a:p>
          <a:r>
            <a:rPr lang="de-DE" dirty="0" err="1" smtClean="0">
              <a:solidFill>
                <a:srgbClr val="FF6600"/>
              </a:solidFill>
            </a:rPr>
            <a:t>DiaCell</a:t>
          </a:r>
          <a:r>
            <a:rPr lang="de-DE" dirty="0" smtClean="0">
              <a:solidFill>
                <a:srgbClr val="FF6600"/>
              </a:solidFill>
            </a:rPr>
            <a:t> I-II-III</a:t>
          </a:r>
        </a:p>
      </dgm:t>
    </dgm:pt>
    <dgm:pt modelId="{7940EA6F-48CB-9A42-A36C-F4B3C3BE631C}" type="parTrans" cxnId="{B50A27D6-7DC1-594F-8E02-8F15B574D2FB}">
      <dgm:prSet/>
      <dgm:spPr/>
      <dgm:t>
        <a:bodyPr/>
        <a:lstStyle/>
        <a:p>
          <a:endParaRPr lang="de-DE"/>
        </a:p>
      </dgm:t>
    </dgm:pt>
    <dgm:pt modelId="{F3B32B28-202F-B244-A066-D66D88E672DA}" type="sibTrans" cxnId="{B50A27D6-7DC1-594F-8E02-8F15B574D2FB}">
      <dgm:prSet/>
      <dgm:spPr/>
      <dgm:t>
        <a:bodyPr/>
        <a:lstStyle/>
        <a:p>
          <a:endParaRPr lang="de-DE"/>
        </a:p>
      </dgm:t>
    </dgm:pt>
    <dgm:pt modelId="{AB320F6F-7D6E-7140-8157-C6846B1D9629}">
      <dgm:prSet phldrT="[Text]"/>
      <dgm:spPr/>
      <dgm:t>
        <a:bodyPr/>
        <a:lstStyle/>
        <a:p>
          <a:r>
            <a:rPr lang="de-DE" dirty="0" smtClean="0">
              <a:solidFill>
                <a:srgbClr val="FF6600"/>
              </a:solidFill>
            </a:rPr>
            <a:t>± </a:t>
          </a:r>
          <a:r>
            <a:rPr lang="ru-RU" dirty="0" smtClean="0">
              <a:solidFill>
                <a:srgbClr val="FF6600"/>
              </a:solidFill>
            </a:rPr>
            <a:t>Неделя</a:t>
          </a:r>
          <a:r>
            <a:rPr lang="de-DE" dirty="0" smtClean="0">
              <a:solidFill>
                <a:srgbClr val="FF6600"/>
              </a:solidFill>
            </a:rPr>
            <a:t> 28</a:t>
          </a:r>
        </a:p>
        <a:p>
          <a:r>
            <a:rPr lang="ru-RU" dirty="0" smtClean="0">
              <a:solidFill>
                <a:srgbClr val="FF6600"/>
              </a:solidFill>
            </a:rPr>
            <a:t>ВСЕМ женщинам</a:t>
          </a:r>
          <a:r>
            <a:rPr lang="de-DE" dirty="0" smtClean="0">
              <a:solidFill>
                <a:srgbClr val="FF6600"/>
              </a:solidFill>
              <a:sym typeface="Wingdings"/>
            </a:rPr>
            <a:t> </a:t>
          </a:r>
          <a:r>
            <a:rPr lang="de-DE" dirty="0" smtClean="0">
              <a:solidFill>
                <a:srgbClr val="FF6600"/>
              </a:solidFill>
            </a:rPr>
            <a:t>DiaCell I-II-III</a:t>
          </a:r>
        </a:p>
        <a:p>
          <a:r>
            <a:rPr lang="ru-RU" dirty="0" smtClean="0">
              <a:solidFill>
                <a:srgbClr val="FF6600"/>
              </a:solidFill>
            </a:rPr>
            <a:t>Если  - </a:t>
          </a:r>
          <a:r>
            <a:rPr lang="de-DE" dirty="0" smtClean="0">
              <a:solidFill>
                <a:srgbClr val="FF6600"/>
              </a:solidFill>
              <a:sym typeface="Wingdings"/>
            </a:rPr>
            <a:t> </a:t>
          </a:r>
          <a:r>
            <a:rPr lang="ru-RU" dirty="0" smtClean="0">
              <a:solidFill>
                <a:srgbClr val="FF6600"/>
              </a:solidFill>
              <a:sym typeface="Wingdings"/>
            </a:rPr>
            <a:t>делают анти</a:t>
          </a:r>
          <a:r>
            <a:rPr lang="de-DE" dirty="0" smtClean="0">
              <a:solidFill>
                <a:srgbClr val="FF6600"/>
              </a:solidFill>
              <a:sym typeface="Wingdings"/>
            </a:rPr>
            <a:t>-D </a:t>
          </a:r>
          <a:endParaRPr lang="ru-RU" dirty="0" smtClean="0">
            <a:solidFill>
              <a:srgbClr val="FF6600"/>
            </a:solidFill>
            <a:sym typeface="Wingdings"/>
          </a:endParaRPr>
        </a:p>
        <a:p>
          <a:r>
            <a:rPr lang="de-DE" dirty="0" smtClean="0">
              <a:solidFill>
                <a:srgbClr val="FF6600"/>
              </a:solidFill>
              <a:sym typeface="Wingdings"/>
            </a:rPr>
            <a:t>(</a:t>
          </a:r>
          <a:r>
            <a:rPr lang="ru-RU" dirty="0" smtClean="0">
              <a:solidFill>
                <a:srgbClr val="FF6600"/>
              </a:solidFill>
              <a:sym typeface="Wingdings"/>
            </a:rPr>
            <a:t>в некоторых странах только если плод</a:t>
          </a:r>
          <a:r>
            <a:rPr lang="de-DE" dirty="0" smtClean="0">
              <a:solidFill>
                <a:srgbClr val="FF6600"/>
              </a:solidFill>
              <a:sym typeface="Wingdings"/>
            </a:rPr>
            <a:t/>
          </a:r>
          <a:br>
            <a:rPr lang="de-DE" dirty="0" smtClean="0">
              <a:solidFill>
                <a:srgbClr val="FF6600"/>
              </a:solidFill>
              <a:sym typeface="Wingdings"/>
            </a:rPr>
          </a:br>
          <a:r>
            <a:rPr lang="de-DE" dirty="0" smtClean="0">
              <a:solidFill>
                <a:srgbClr val="FF6600"/>
              </a:solidFill>
              <a:sym typeface="Wingdings"/>
            </a:rPr>
            <a:t>RhD pos </a:t>
          </a:r>
          <a:r>
            <a:rPr lang="ru-RU" dirty="0" smtClean="0">
              <a:solidFill>
                <a:srgbClr val="FF6600"/>
              </a:solidFill>
              <a:sym typeface="Wingdings"/>
            </a:rPr>
            <a:t>по фетальному генотипированию</a:t>
          </a:r>
          <a:r>
            <a:rPr lang="de-DE" dirty="0" smtClean="0">
              <a:solidFill>
                <a:srgbClr val="FF6600"/>
              </a:solidFill>
              <a:sym typeface="Wingdings"/>
            </a:rPr>
            <a:t>)</a:t>
          </a:r>
          <a:endParaRPr lang="de-DE" dirty="0">
            <a:solidFill>
              <a:srgbClr val="FF6600"/>
            </a:solidFill>
          </a:endParaRPr>
        </a:p>
      </dgm:t>
    </dgm:pt>
    <dgm:pt modelId="{25316404-52B6-EE4E-B599-32B2B9C1FBBA}" type="parTrans" cxnId="{13F94D54-BC4C-D94B-A9F5-61C2237CA6CF}">
      <dgm:prSet/>
      <dgm:spPr/>
      <dgm:t>
        <a:bodyPr/>
        <a:lstStyle/>
        <a:p>
          <a:endParaRPr lang="de-DE"/>
        </a:p>
      </dgm:t>
    </dgm:pt>
    <dgm:pt modelId="{49390606-F321-1346-929B-EC1E48B29436}" type="sibTrans" cxnId="{13F94D54-BC4C-D94B-A9F5-61C2237CA6CF}">
      <dgm:prSet/>
      <dgm:spPr/>
      <dgm:t>
        <a:bodyPr/>
        <a:lstStyle/>
        <a:p>
          <a:endParaRPr lang="de-DE"/>
        </a:p>
      </dgm:t>
    </dgm:pt>
    <dgm:pt modelId="{2508FA5C-F4AD-2A40-B0BF-7BBAD1B807C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dirty="0" smtClean="0">
              <a:solidFill>
                <a:srgbClr val="FFFF33"/>
              </a:solidFill>
            </a:rPr>
            <a:t>После родов</a:t>
          </a:r>
          <a:endParaRPr lang="de-DE" dirty="0" smtClean="0">
            <a:solidFill>
              <a:srgbClr val="FFFF33"/>
            </a:solidFill>
          </a:endParaRPr>
        </a:p>
        <a:p>
          <a:pPr algn="l"/>
          <a:r>
            <a:rPr lang="ru-RU" dirty="0" smtClean="0">
              <a:solidFill>
                <a:srgbClr val="FFFF33"/>
              </a:solidFill>
            </a:rPr>
            <a:t>Опять скрининг антител всем женщинам</a:t>
          </a:r>
          <a:r>
            <a:rPr lang="de-DE" dirty="0" smtClean="0">
              <a:solidFill>
                <a:srgbClr val="FFFF33"/>
              </a:solidFill>
            </a:rPr>
            <a:t>, </a:t>
          </a:r>
          <a:r>
            <a:rPr lang="de-DE" dirty="0" smtClean="0">
              <a:solidFill>
                <a:srgbClr val="000000"/>
              </a:solidFill>
            </a:rPr>
            <a:t/>
          </a:r>
          <a:br>
            <a:rPr lang="de-DE" dirty="0" smtClean="0">
              <a:solidFill>
                <a:srgbClr val="000000"/>
              </a:solidFill>
            </a:rPr>
          </a:br>
          <a:r>
            <a:rPr lang="ru-RU" cap="small" dirty="0" smtClean="0">
              <a:solidFill>
                <a:srgbClr val="FFFF33"/>
              </a:solidFill>
            </a:rPr>
            <a:t>НО ЕСЛИ ВВОДИЛСЯ  АНТИ</a:t>
          </a:r>
          <a:r>
            <a:rPr lang="de-DE" cap="small" dirty="0" smtClean="0">
              <a:solidFill>
                <a:srgbClr val="FFFF33"/>
              </a:solidFill>
            </a:rPr>
            <a:t>i-D </a:t>
          </a:r>
          <a:r>
            <a:rPr lang="de-DE" cap="small" dirty="0" smtClean="0">
              <a:solidFill>
                <a:srgbClr val="FFFF33"/>
              </a:solidFill>
              <a:sym typeface="Wingdings"/>
            </a:rPr>
            <a:t> DiaCell I-II-III </a:t>
          </a:r>
          <a:r>
            <a:rPr lang="ru-RU" cap="small" dirty="0" smtClean="0">
              <a:solidFill>
                <a:srgbClr val="FFFF33"/>
              </a:solidFill>
              <a:sym typeface="Wingdings"/>
            </a:rPr>
            <a:t>бесполезны</a:t>
          </a:r>
          <a:endParaRPr lang="de-DE" cap="small" dirty="0">
            <a:solidFill>
              <a:srgbClr val="FFFF33"/>
            </a:solidFill>
          </a:endParaRPr>
        </a:p>
      </dgm:t>
    </dgm:pt>
    <dgm:pt modelId="{57B0E2CF-64D5-EF4B-993B-191D993A476C}" type="parTrans" cxnId="{B8BBBDE1-81FA-7F47-BA39-A383058C6391}">
      <dgm:prSet/>
      <dgm:spPr/>
      <dgm:t>
        <a:bodyPr/>
        <a:lstStyle/>
        <a:p>
          <a:endParaRPr lang="de-DE"/>
        </a:p>
      </dgm:t>
    </dgm:pt>
    <dgm:pt modelId="{65FC39A0-AFAF-5843-B129-776D0E39D652}" type="sibTrans" cxnId="{B8BBBDE1-81FA-7F47-BA39-A383058C6391}">
      <dgm:prSet/>
      <dgm:spPr/>
      <dgm:t>
        <a:bodyPr/>
        <a:lstStyle/>
        <a:p>
          <a:endParaRPr lang="de-DE"/>
        </a:p>
      </dgm:t>
    </dgm:pt>
    <dgm:pt modelId="{D159666B-1998-D349-B679-2E1ED0E8C5BE}" type="pres">
      <dgm:prSet presAssocID="{BD540532-C70C-DF48-B910-E4DF02023815}" presName="CompostProcess" presStyleCnt="0">
        <dgm:presLayoutVars>
          <dgm:dir/>
          <dgm:resizeHandles val="exact"/>
        </dgm:presLayoutVars>
      </dgm:prSet>
      <dgm:spPr/>
    </dgm:pt>
    <dgm:pt modelId="{DF1CFFA2-0DC2-7F43-B0D5-57BC913CD541}" type="pres">
      <dgm:prSet presAssocID="{BD540532-C70C-DF48-B910-E4DF02023815}" presName="arrow" presStyleLbl="bgShp" presStyleIdx="0" presStyleCnt="1" custLinFactNeighborY="-1444"/>
      <dgm:spPr/>
    </dgm:pt>
    <dgm:pt modelId="{2980EF6E-C9AE-DC4E-8EF6-230B89CF2A6B}" type="pres">
      <dgm:prSet presAssocID="{BD540532-C70C-DF48-B910-E4DF02023815}" presName="linearProcess" presStyleCnt="0"/>
      <dgm:spPr/>
    </dgm:pt>
    <dgm:pt modelId="{2FDBBF55-65AD-3441-82F6-476C013AB705}" type="pres">
      <dgm:prSet presAssocID="{370FF079-A8E8-C44C-B4E8-FD354D16EDFC}" presName="textNode" presStyleLbl="node1" presStyleIdx="0" presStyleCnt="3" custScaleX="980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2F992A-DC67-1A42-B061-CDC3002E575C}" type="pres">
      <dgm:prSet presAssocID="{F3B32B28-202F-B244-A066-D66D88E672DA}" presName="sibTrans" presStyleCnt="0"/>
      <dgm:spPr/>
    </dgm:pt>
    <dgm:pt modelId="{46B6B1AB-E7F6-7048-88C2-4058A2E5E89A}" type="pres">
      <dgm:prSet presAssocID="{AB320F6F-7D6E-7140-8157-C6846B1D9629}" presName="textNode" presStyleLbl="node1" presStyleIdx="1" presStyleCnt="3" custScaleX="276392" custLinFactNeighborX="3057" custLinFactNeighborY="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D2D1D8-9DDF-074E-89BB-CD634500A82B}" type="pres">
      <dgm:prSet presAssocID="{49390606-F321-1346-929B-EC1E48B29436}" presName="sibTrans" presStyleCnt="0"/>
      <dgm:spPr/>
    </dgm:pt>
    <dgm:pt modelId="{EF0282CF-B3A3-8B44-AD94-B4FB07F19062}" type="pres">
      <dgm:prSet presAssocID="{2508FA5C-F4AD-2A40-B0BF-7BBAD1B807C2}" presName="textNode" presStyleLbl="node1" presStyleIdx="2" presStyleCnt="3" custLinFactNeighborX="-11328" custLinFactNeighborY="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EB187A-7664-406A-9C65-DB5507ADD6B1}" type="presOf" srcId="{AB320F6F-7D6E-7140-8157-C6846B1D9629}" destId="{46B6B1AB-E7F6-7048-88C2-4058A2E5E89A}" srcOrd="0" destOrd="0" presId="urn:microsoft.com/office/officeart/2005/8/layout/hProcess9"/>
    <dgm:cxn modelId="{B50A27D6-7DC1-594F-8E02-8F15B574D2FB}" srcId="{BD540532-C70C-DF48-B910-E4DF02023815}" destId="{370FF079-A8E8-C44C-B4E8-FD354D16EDFC}" srcOrd="0" destOrd="0" parTransId="{7940EA6F-48CB-9A42-A36C-F4B3C3BE631C}" sibTransId="{F3B32B28-202F-B244-A066-D66D88E672DA}"/>
    <dgm:cxn modelId="{6B984372-8250-4D28-87BA-3051DAF133AD}" type="presOf" srcId="{BD540532-C70C-DF48-B910-E4DF02023815}" destId="{D159666B-1998-D349-B679-2E1ED0E8C5BE}" srcOrd="0" destOrd="0" presId="urn:microsoft.com/office/officeart/2005/8/layout/hProcess9"/>
    <dgm:cxn modelId="{B8BBBDE1-81FA-7F47-BA39-A383058C6391}" srcId="{BD540532-C70C-DF48-B910-E4DF02023815}" destId="{2508FA5C-F4AD-2A40-B0BF-7BBAD1B807C2}" srcOrd="2" destOrd="0" parTransId="{57B0E2CF-64D5-EF4B-993B-191D993A476C}" sibTransId="{65FC39A0-AFAF-5843-B129-776D0E39D652}"/>
    <dgm:cxn modelId="{13F94D54-BC4C-D94B-A9F5-61C2237CA6CF}" srcId="{BD540532-C70C-DF48-B910-E4DF02023815}" destId="{AB320F6F-7D6E-7140-8157-C6846B1D9629}" srcOrd="1" destOrd="0" parTransId="{25316404-52B6-EE4E-B599-32B2B9C1FBBA}" sibTransId="{49390606-F321-1346-929B-EC1E48B29436}"/>
    <dgm:cxn modelId="{CF5FDFEE-11B3-463F-8FBF-21E0B25185CB}" type="presOf" srcId="{2508FA5C-F4AD-2A40-B0BF-7BBAD1B807C2}" destId="{EF0282CF-B3A3-8B44-AD94-B4FB07F19062}" srcOrd="0" destOrd="0" presId="urn:microsoft.com/office/officeart/2005/8/layout/hProcess9"/>
    <dgm:cxn modelId="{A1AE90DC-CD33-4F50-B2E9-0071A5866113}" type="presOf" srcId="{370FF079-A8E8-C44C-B4E8-FD354D16EDFC}" destId="{2FDBBF55-65AD-3441-82F6-476C013AB705}" srcOrd="0" destOrd="0" presId="urn:microsoft.com/office/officeart/2005/8/layout/hProcess9"/>
    <dgm:cxn modelId="{495D84F5-FC2D-4B4A-A709-C80AF4BDBA1B}" type="presParOf" srcId="{D159666B-1998-D349-B679-2E1ED0E8C5BE}" destId="{DF1CFFA2-0DC2-7F43-B0D5-57BC913CD541}" srcOrd="0" destOrd="0" presId="urn:microsoft.com/office/officeart/2005/8/layout/hProcess9"/>
    <dgm:cxn modelId="{FA20D2F1-9F62-4395-92DD-11BC6C459660}" type="presParOf" srcId="{D159666B-1998-D349-B679-2E1ED0E8C5BE}" destId="{2980EF6E-C9AE-DC4E-8EF6-230B89CF2A6B}" srcOrd="1" destOrd="0" presId="urn:microsoft.com/office/officeart/2005/8/layout/hProcess9"/>
    <dgm:cxn modelId="{C4FB16A4-22DC-4820-9360-91DE3B43A94D}" type="presParOf" srcId="{2980EF6E-C9AE-DC4E-8EF6-230B89CF2A6B}" destId="{2FDBBF55-65AD-3441-82F6-476C013AB705}" srcOrd="0" destOrd="0" presId="urn:microsoft.com/office/officeart/2005/8/layout/hProcess9"/>
    <dgm:cxn modelId="{F0D32DDB-0706-431A-B2AB-1319169AB558}" type="presParOf" srcId="{2980EF6E-C9AE-DC4E-8EF6-230B89CF2A6B}" destId="{5D2F992A-DC67-1A42-B061-CDC3002E575C}" srcOrd="1" destOrd="0" presId="urn:microsoft.com/office/officeart/2005/8/layout/hProcess9"/>
    <dgm:cxn modelId="{6343B6A1-3AD9-4BCC-A8BC-2D07D6D9D6CE}" type="presParOf" srcId="{2980EF6E-C9AE-DC4E-8EF6-230B89CF2A6B}" destId="{46B6B1AB-E7F6-7048-88C2-4058A2E5E89A}" srcOrd="2" destOrd="0" presId="urn:microsoft.com/office/officeart/2005/8/layout/hProcess9"/>
    <dgm:cxn modelId="{AA5BF3E9-C412-4E38-B991-545F5D452AC6}" type="presParOf" srcId="{2980EF6E-C9AE-DC4E-8EF6-230B89CF2A6B}" destId="{25D2D1D8-9DDF-074E-89BB-CD634500A82B}" srcOrd="3" destOrd="0" presId="urn:microsoft.com/office/officeart/2005/8/layout/hProcess9"/>
    <dgm:cxn modelId="{AC4B770C-92AC-4230-ACEF-2E9FB12F72A9}" type="presParOf" srcId="{2980EF6E-C9AE-DC4E-8EF6-230B89CF2A6B}" destId="{EF0282CF-B3A3-8B44-AD94-B4FB07F190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CFFA2-0DC2-7F43-B0D5-57BC913CD541}">
      <dsp:nvSpPr>
        <dsp:cNvPr id="0" name=""/>
        <dsp:cNvSpPr/>
      </dsp:nvSpPr>
      <dsp:spPr>
        <a:xfrm>
          <a:off x="647249" y="0"/>
          <a:ext cx="7335495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DBBF55-65AD-3441-82F6-476C013AB705}">
      <dsp:nvSpPr>
        <dsp:cNvPr id="0" name=""/>
        <dsp:cNvSpPr/>
      </dsp:nvSpPr>
      <dsp:spPr>
        <a:xfrm>
          <a:off x="1616" y="1219199"/>
          <a:ext cx="1736674" cy="16256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6600"/>
              </a:solidFill>
            </a:rPr>
            <a:t>± </a:t>
          </a:r>
          <a:r>
            <a:rPr lang="ru-RU" sz="1200" kern="1200" dirty="0" smtClean="0">
              <a:solidFill>
                <a:srgbClr val="FF6600"/>
              </a:solidFill>
            </a:rPr>
            <a:t>Неделя</a:t>
          </a:r>
          <a:r>
            <a:rPr lang="de-DE" sz="1200" kern="1200" dirty="0" smtClean="0">
              <a:solidFill>
                <a:srgbClr val="FF6600"/>
              </a:solidFill>
            </a:rPr>
            <a:t> 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FF6600"/>
              </a:solidFill>
            </a:rPr>
            <a:t>ABO&amp;RhD</a:t>
          </a:r>
          <a:endParaRPr lang="de-DE" sz="1200" kern="1200" dirty="0" smtClean="0">
            <a:solidFill>
              <a:srgbClr val="FF66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FF6600"/>
              </a:solidFill>
            </a:rPr>
            <a:t>DiaCell</a:t>
          </a:r>
          <a:r>
            <a:rPr lang="de-DE" sz="1200" kern="1200" dirty="0" smtClean="0">
              <a:solidFill>
                <a:srgbClr val="FF6600"/>
              </a:solidFill>
            </a:rPr>
            <a:t> I-II-III</a:t>
          </a:r>
        </a:p>
      </dsp:txBody>
      <dsp:txXfrm>
        <a:off x="80971" y="1298554"/>
        <a:ext cx="1577964" cy="1466890"/>
      </dsp:txXfrm>
    </dsp:sp>
    <dsp:sp modelId="{46B6B1AB-E7F6-7048-88C2-4058A2E5E89A}">
      <dsp:nvSpPr>
        <dsp:cNvPr id="0" name=""/>
        <dsp:cNvSpPr/>
      </dsp:nvSpPr>
      <dsp:spPr>
        <a:xfrm>
          <a:off x="1853397" y="1224141"/>
          <a:ext cx="4895490" cy="16256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6600"/>
              </a:solidFill>
            </a:rPr>
            <a:t>± </a:t>
          </a:r>
          <a:r>
            <a:rPr lang="ru-RU" sz="1200" kern="1200" dirty="0" smtClean="0">
              <a:solidFill>
                <a:srgbClr val="FF6600"/>
              </a:solidFill>
            </a:rPr>
            <a:t>Неделя</a:t>
          </a:r>
          <a:r>
            <a:rPr lang="de-DE" sz="1200" kern="1200" dirty="0" smtClean="0">
              <a:solidFill>
                <a:srgbClr val="FF6600"/>
              </a:solidFill>
            </a:rPr>
            <a:t> 28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6600"/>
              </a:solidFill>
            </a:rPr>
            <a:t>ВСЕМ женщинам</a:t>
          </a:r>
          <a:r>
            <a:rPr lang="de-DE" sz="1200" kern="1200" dirty="0" smtClean="0">
              <a:solidFill>
                <a:srgbClr val="FF6600"/>
              </a:solidFill>
              <a:sym typeface="Wingdings"/>
            </a:rPr>
            <a:t> </a:t>
          </a:r>
          <a:r>
            <a:rPr lang="de-DE" sz="1200" kern="1200" dirty="0" smtClean="0">
              <a:solidFill>
                <a:srgbClr val="FF6600"/>
              </a:solidFill>
            </a:rPr>
            <a:t>DiaCell I-II-III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6600"/>
              </a:solidFill>
            </a:rPr>
            <a:t>Если  - </a:t>
          </a:r>
          <a:r>
            <a:rPr lang="de-DE" sz="1200" kern="1200" dirty="0" smtClean="0">
              <a:solidFill>
                <a:srgbClr val="FF6600"/>
              </a:solidFill>
              <a:sym typeface="Wingdings"/>
            </a:rPr>
            <a:t> </a:t>
          </a:r>
          <a:r>
            <a:rPr lang="ru-RU" sz="1200" kern="1200" dirty="0" smtClean="0">
              <a:solidFill>
                <a:srgbClr val="FF6600"/>
              </a:solidFill>
              <a:sym typeface="Wingdings"/>
            </a:rPr>
            <a:t>делают анти</a:t>
          </a:r>
          <a:r>
            <a:rPr lang="de-DE" sz="1200" kern="1200" dirty="0" smtClean="0">
              <a:solidFill>
                <a:srgbClr val="FF6600"/>
              </a:solidFill>
              <a:sym typeface="Wingdings"/>
            </a:rPr>
            <a:t>-D </a:t>
          </a:r>
          <a:endParaRPr lang="ru-RU" sz="1200" kern="1200" dirty="0" smtClean="0">
            <a:solidFill>
              <a:srgbClr val="FF6600"/>
            </a:solidFill>
            <a:sym typeface="Wingding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6600"/>
              </a:solidFill>
              <a:sym typeface="Wingdings"/>
            </a:rPr>
            <a:t>(</a:t>
          </a:r>
          <a:r>
            <a:rPr lang="ru-RU" sz="1200" kern="1200" dirty="0" smtClean="0">
              <a:solidFill>
                <a:srgbClr val="FF6600"/>
              </a:solidFill>
              <a:sym typeface="Wingdings"/>
            </a:rPr>
            <a:t>в некоторых странах только если плод</a:t>
          </a:r>
          <a:r>
            <a:rPr lang="de-DE" sz="1200" kern="1200" dirty="0" smtClean="0">
              <a:solidFill>
                <a:srgbClr val="FF6600"/>
              </a:solidFill>
              <a:sym typeface="Wingdings"/>
            </a:rPr>
            <a:t/>
          </a:r>
          <a:br>
            <a:rPr lang="de-DE" sz="1200" kern="1200" dirty="0" smtClean="0">
              <a:solidFill>
                <a:srgbClr val="FF6600"/>
              </a:solidFill>
              <a:sym typeface="Wingdings"/>
            </a:rPr>
          </a:br>
          <a:r>
            <a:rPr lang="de-DE" sz="1200" kern="1200" dirty="0" smtClean="0">
              <a:solidFill>
                <a:srgbClr val="FF6600"/>
              </a:solidFill>
              <a:sym typeface="Wingdings"/>
            </a:rPr>
            <a:t>RhD pos </a:t>
          </a:r>
          <a:r>
            <a:rPr lang="ru-RU" sz="1200" kern="1200" dirty="0" smtClean="0">
              <a:solidFill>
                <a:srgbClr val="FF6600"/>
              </a:solidFill>
              <a:sym typeface="Wingdings"/>
            </a:rPr>
            <a:t>по фетальному генотипированию</a:t>
          </a:r>
          <a:r>
            <a:rPr lang="de-DE" sz="1200" kern="1200" dirty="0" smtClean="0">
              <a:solidFill>
                <a:srgbClr val="FF6600"/>
              </a:solidFill>
              <a:sym typeface="Wingdings"/>
            </a:rPr>
            <a:t>)</a:t>
          </a:r>
          <a:endParaRPr lang="de-DE" sz="1200" kern="1200" dirty="0">
            <a:solidFill>
              <a:srgbClr val="FF6600"/>
            </a:solidFill>
          </a:endParaRPr>
        </a:p>
      </dsp:txBody>
      <dsp:txXfrm>
        <a:off x="1932752" y="1303496"/>
        <a:ext cx="4736780" cy="1466890"/>
      </dsp:txXfrm>
    </dsp:sp>
    <dsp:sp modelId="{EF0282CF-B3A3-8B44-AD94-B4FB07F19062}">
      <dsp:nvSpPr>
        <dsp:cNvPr id="0" name=""/>
        <dsp:cNvSpPr/>
      </dsp:nvSpPr>
      <dsp:spPr>
        <a:xfrm>
          <a:off x="6844513" y="1224141"/>
          <a:ext cx="1771212" cy="162560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33"/>
              </a:solidFill>
            </a:rPr>
            <a:t>После родов</a:t>
          </a:r>
          <a:endParaRPr lang="de-DE" sz="1200" kern="1200" dirty="0" smtClean="0">
            <a:solidFill>
              <a:srgbClr val="FFFF33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33"/>
              </a:solidFill>
            </a:rPr>
            <a:t>Опять скрининг антител всем женщинам</a:t>
          </a:r>
          <a:r>
            <a:rPr lang="de-DE" sz="1200" kern="1200" dirty="0" smtClean="0">
              <a:solidFill>
                <a:srgbClr val="FFFF33"/>
              </a:solidFill>
            </a:rPr>
            <a:t>, </a:t>
          </a:r>
          <a:r>
            <a:rPr lang="de-DE" sz="1200" kern="1200" dirty="0" smtClean="0">
              <a:solidFill>
                <a:srgbClr val="000000"/>
              </a:solidFill>
            </a:rPr>
            <a:t/>
          </a:r>
          <a:br>
            <a:rPr lang="de-DE" sz="1200" kern="1200" dirty="0" smtClean="0">
              <a:solidFill>
                <a:srgbClr val="000000"/>
              </a:solidFill>
            </a:rPr>
          </a:br>
          <a:r>
            <a:rPr lang="ru-RU" sz="1200" kern="1200" cap="small" dirty="0" smtClean="0">
              <a:solidFill>
                <a:srgbClr val="FFFF33"/>
              </a:solidFill>
            </a:rPr>
            <a:t>НО ЕСЛИ ВВОДИЛСЯ  АНТИ</a:t>
          </a:r>
          <a:r>
            <a:rPr lang="de-DE" sz="1200" kern="1200" cap="small" dirty="0" smtClean="0">
              <a:solidFill>
                <a:srgbClr val="FFFF33"/>
              </a:solidFill>
            </a:rPr>
            <a:t>i-D </a:t>
          </a:r>
          <a:r>
            <a:rPr lang="de-DE" sz="1200" kern="1200" cap="small" dirty="0" smtClean="0">
              <a:solidFill>
                <a:srgbClr val="FFFF33"/>
              </a:solidFill>
              <a:sym typeface="Wingdings"/>
            </a:rPr>
            <a:t> DiaCell I-II-III </a:t>
          </a:r>
          <a:r>
            <a:rPr lang="ru-RU" sz="1200" kern="1200" cap="small" dirty="0" smtClean="0">
              <a:solidFill>
                <a:srgbClr val="FFFF33"/>
              </a:solidFill>
              <a:sym typeface="Wingdings"/>
            </a:rPr>
            <a:t>бесполезны</a:t>
          </a:r>
          <a:endParaRPr lang="de-DE" sz="1200" kern="1200" cap="small" dirty="0">
            <a:solidFill>
              <a:srgbClr val="FFFF33"/>
            </a:solidFill>
          </a:endParaRPr>
        </a:p>
      </dsp:txBody>
      <dsp:txXfrm>
        <a:off x="6923868" y="1303496"/>
        <a:ext cx="1612502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AE1CD9EC-6CDA-4E02-A3EE-B720857B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F06E89AB-C037-47EE-97F1-37AA8A3F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Скрининга</a:t>
            </a:r>
            <a:r>
              <a:rPr lang="ru-RU" baseline="0" dirty="0" smtClean="0"/>
              <a:t> антител</a:t>
            </a:r>
          </a:p>
          <a:p>
            <a:r>
              <a:rPr lang="ru-RU" dirty="0" smtClean="0"/>
              <a:t>Скрининга антител – состовная</a:t>
            </a:r>
            <a:r>
              <a:rPr lang="ru-RU" baseline="0" dirty="0" smtClean="0"/>
              <a:t> часть тестирования на группы крови. Повторяется при каждом подборе, при условии, что образец крови, из которого был взят последний тест на антитела, имеет возраст</a:t>
            </a:r>
            <a:r>
              <a:rPr lang="en-US" baseline="0" dirty="0" smtClean="0"/>
              <a:t> </a:t>
            </a:r>
            <a:r>
              <a:rPr lang="ru-RU" baseline="0" dirty="0" smtClean="0"/>
              <a:t>не более трех дней.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У стандартных эритроцитов должны быть</a:t>
            </a:r>
          </a:p>
          <a:p>
            <a:endParaRPr lang="ru-RU" dirty="0" smtClean="0"/>
          </a:p>
          <a:p>
            <a:r>
              <a:rPr lang="ru-RU" dirty="0" smtClean="0"/>
              <a:t>Рекомендуется, чтобы </a:t>
            </a:r>
            <a:r>
              <a:rPr lang="ru-RU" baseline="0" dirty="0" smtClean="0"/>
              <a:t>стандартные эритроциты </a:t>
            </a:r>
            <a:r>
              <a:rPr lang="ru-RU" dirty="0" smtClean="0"/>
              <a:t>обладали  следующими признаками гомозиготной генетической структуры аллеля с высокой плотностью антигенов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36174AC-87E1-4B77-A23F-4C8323165DCB}" type="slidenum">
              <a:rPr lang="nl-NL" altLang="fr-FR" sz="1200" smtClean="0">
                <a:latin typeface="Times" pitchFamily="3" charset="0"/>
              </a:rPr>
              <a:pPr/>
              <a:t>4</a:t>
            </a:fld>
            <a:endParaRPr lang="nl-NL" altLang="fr-FR" sz="1200" smtClean="0">
              <a:latin typeface="Times" pitchFamily="3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CAF1180-6802-4E03-8362-E77462267B49}" type="slidenum">
              <a:rPr lang="nl-NL" altLang="fr-FR" sz="1200" smtClean="0">
                <a:latin typeface="Times" pitchFamily="3" charset="0"/>
              </a:rPr>
              <a:pPr/>
              <a:t>9</a:t>
            </a:fld>
            <a:endParaRPr lang="nl-NL" altLang="fr-FR" sz="1200" smtClean="0">
              <a:latin typeface="Times" pitchFamily="3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0137" y="274639"/>
            <a:ext cx="2125663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274639"/>
            <a:ext cx="6211888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EC34-743D-4BA1-B36F-2A083A019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2658-0D0D-44DC-95B7-32AB340F9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DD8-3B0B-4BEC-B45D-53942FACF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0B2F-0D7C-4A9E-B06B-D32DBFBA1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F44F-8550-4E01-B9A8-8DA9C964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D3F0-A206-408C-B453-21451B3F5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932-AF68-4FBE-A2A2-D2D2501CE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3C1-9739-42BA-B4EF-D8F57DEF3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089900" cy="56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72" y="1141014"/>
            <a:ext cx="850265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728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6070600"/>
            <a:ext cx="9906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E6B-C95C-4C9C-A200-245ADD8C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FCD1-D3C1-447F-B021-99623A1FE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100-BD2C-4CF0-956F-48A1AF320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089900" cy="56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72" y="1141014"/>
            <a:ext cx="850265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defTabSz="1072866"/>
            <a:endParaRPr lang="en-US" sz="2100" dirty="0" smtClean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6070600"/>
            <a:ext cx="9906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1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1"/>
            <a:ext cx="4168775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025" y="1371601"/>
            <a:ext cx="4168775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9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44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7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0137" y="274639"/>
            <a:ext cx="2125663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274639"/>
            <a:ext cx="6211888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1"/>
            <a:ext cx="4168775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025" y="1371601"/>
            <a:ext cx="4168775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1"/>
            <a:ext cx="8502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9050" y="6245225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577850" y="6172200"/>
            <a:ext cx="1898650" cy="4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900"/>
              <a:pPr algn="l">
                <a:spcBef>
                  <a:spcPct val="50000"/>
                </a:spcBef>
              </a:pPr>
              <a:t>‹#›</a:t>
            </a:fld>
            <a:endParaRPr lang="en-US" sz="19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7"/>
            <a:ext cx="80899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832659"/>
          </a:xfrm>
          <a:prstGeom prst="rect">
            <a:avLst/>
          </a:prstGeom>
        </p:spPr>
      </p:pic>
      <p:pic>
        <p:nvPicPr>
          <p:cNvPr id="9" name="Picture 12" descr="Logo color transparent bkgr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20100" y="6308651"/>
            <a:ext cx="990600" cy="3289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41204ACA-E2B5-41DF-A93E-369FEE2672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1"/>
            <a:ext cx="8502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9050" y="6245225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577850" y="6172200"/>
            <a:ext cx="1898650" cy="4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900">
                <a:solidFill>
                  <a:srgbClr val="000000"/>
                </a:solidFill>
              </a:rPr>
              <a:pPr algn="l">
                <a:spcBef>
                  <a:spcPct val="50000"/>
                </a:spcBef>
              </a:pPr>
              <a:t>‹#›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7"/>
            <a:ext cx="80899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832659"/>
          </a:xfrm>
          <a:prstGeom prst="rect">
            <a:avLst/>
          </a:prstGeom>
        </p:spPr>
      </p:pic>
      <p:pic>
        <p:nvPicPr>
          <p:cNvPr id="9" name="Picture 12" descr="Logo color transparent bkgr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20100" y="6308651"/>
            <a:ext cx="990600" cy="32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11"/>
            <a:ext cx="9906000" cy="4550907"/>
          </a:xfrm>
          <a:prstGeom prst="rect">
            <a:avLst/>
          </a:prstGeo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08531" y="4620851"/>
            <a:ext cx="7759700" cy="9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Скрининг антител</a:t>
            </a:r>
            <a:r>
              <a:rPr lang="de-CH" sz="2800" b="1" dirty="0" smtClean="0"/>
              <a:t/>
            </a:r>
            <a:br>
              <a:rPr lang="de-CH" sz="2800" b="1" dirty="0" smtClean="0"/>
            </a:br>
            <a:r>
              <a:rPr lang="ru-RU" sz="2800" b="1" dirty="0" smtClean="0"/>
              <a:t>Переподготовка</a:t>
            </a:r>
            <a:endParaRPr lang="en-US" sz="2800" b="1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59626" y="6031600"/>
            <a:ext cx="4876800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0A651"/>
                </a:solidFill>
              </a:rPr>
              <a:t>Paul </a:t>
            </a:r>
            <a:r>
              <a:rPr lang="en-US" sz="1200" i="1" dirty="0" err="1" smtClean="0">
                <a:solidFill>
                  <a:srgbClr val="00A651"/>
                </a:solidFill>
              </a:rPr>
              <a:t>Aerts</a:t>
            </a:r>
            <a:r>
              <a:rPr lang="en-US" sz="1200" i="1" dirty="0" smtClean="0">
                <a:solidFill>
                  <a:srgbClr val="00A651"/>
                </a:solidFill>
              </a:rPr>
              <a:t>, Scientific Affairs Manager</a:t>
            </a:r>
            <a:endParaRPr lang="en-US" sz="1200" i="1" dirty="0">
              <a:solidFill>
                <a:srgbClr val="00A65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3581401"/>
            <a:ext cx="9906000" cy="948385"/>
          </a:xfrm>
          <a:prstGeom prst="rect">
            <a:avLst/>
          </a:prstGeom>
          <a:solidFill>
            <a:srgbClr val="46667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defTabSz="1072866"/>
            <a:endParaRPr lang="en-US" sz="210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05613" y="6248400"/>
            <a:ext cx="4127500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 i="1" dirty="0" smtClean="0">
                <a:solidFill>
                  <a:srgbClr val="00A651"/>
                </a:solidFill>
              </a:rPr>
              <a:t>Astana, April 2019</a:t>
            </a:r>
            <a:endParaRPr lang="en-US" sz="1200" i="1" dirty="0">
              <a:solidFill>
                <a:srgbClr val="00A651"/>
              </a:solidFill>
            </a:endParaRPr>
          </a:p>
        </p:txBody>
      </p:sp>
      <p:pic>
        <p:nvPicPr>
          <p:cNvPr id="9" name="Picture 12" descr="Logo color transparent bkg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7294" y="5363634"/>
            <a:ext cx="1516856" cy="50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8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89900" cy="563563"/>
          </a:xfrm>
        </p:spPr>
        <p:txBody>
          <a:bodyPr/>
          <a:lstStyle/>
          <a:p>
            <a:pPr eaLnBrk="1" hangingPunct="1"/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Особые случаи 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- </a:t>
            </a:r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беременности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0167" y="1143000"/>
            <a:ext cx="9276556" cy="1077218"/>
          </a:xfrm>
          <a:prstGeom prst="rect">
            <a:avLst/>
          </a:prstGeom>
          <a:gradFill rotWithShape="1">
            <a:gsLst>
              <a:gs pos="0">
                <a:srgbClr val="F1ECED"/>
              </a:gs>
              <a:gs pos="64999">
                <a:srgbClr val="D9CCCF"/>
              </a:gs>
              <a:gs pos="100000">
                <a:srgbClr val="C9B5B9"/>
              </a:gs>
            </a:gsLst>
            <a:lin ang="5400000" scaled="1"/>
          </a:gradFill>
          <a:ln w="9525">
            <a:solidFill>
              <a:srgbClr val="53102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Сейчас во многих странах на регулярной основе рекомендована пренатальная анти</a:t>
            </a:r>
            <a:r>
              <a:rPr lang="de-DE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-D </a:t>
            </a:r>
            <a:r>
              <a:rPr lang="ru-RU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профилактика</a:t>
            </a:r>
            <a: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/>
            </a:r>
            <a:b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</a:br>
            <a: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- </a:t>
            </a:r>
            <a:r>
              <a:rPr lang="ru-RU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как вариант лечения для всех </a:t>
            </a:r>
            <a:r>
              <a:rPr lang="de-DE" sz="1600" dirty="0" smtClean="0">
                <a:solidFill>
                  <a:schemeClr val="dk1"/>
                </a:solidFill>
                <a:latin typeface="Helvetica Neue"/>
                <a:cs typeface="Helvetica Neue"/>
              </a:rPr>
              <a:t>RhD</a:t>
            </a:r>
            <a:r>
              <a:rPr lang="ru-RU" sz="1600" dirty="0" smtClean="0">
                <a:solidFill>
                  <a:schemeClr val="dk1"/>
                </a:solidFill>
                <a:latin typeface="Helvetica Neue"/>
                <a:cs typeface="Helvetica Neue"/>
              </a:rPr>
              <a:t> отрицательных беременных женщин</a:t>
            </a:r>
            <a: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/>
            </a:r>
            <a:b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</a:br>
            <a:r>
              <a:rPr lang="de-DE" sz="16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- </a:t>
            </a:r>
            <a:r>
              <a:rPr lang="ru-RU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которые не были сенсибилизированы к </a:t>
            </a:r>
            <a:r>
              <a:rPr lang="de-DE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RhD </a:t>
            </a:r>
            <a:r>
              <a:rPr lang="ru-RU" sz="16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антигену</a:t>
            </a:r>
            <a:endParaRPr lang="de-DE" sz="1600" dirty="0">
              <a:solidFill>
                <a:schemeClr val="dk1"/>
              </a:solidFill>
              <a:latin typeface="Helvetica Neue"/>
              <a:ea typeface="+mn-ea"/>
              <a:cs typeface="Helvetica Neue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7642517"/>
              </p:ext>
            </p:extLst>
          </p:nvPr>
        </p:nvGraphicFramePr>
        <p:xfrm>
          <a:off x="620167" y="2209800"/>
          <a:ext cx="86299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Right Bracket 1"/>
          <p:cNvSpPr>
            <a:spLocks/>
          </p:cNvSpPr>
          <p:nvPr/>
        </p:nvSpPr>
        <p:spPr bwMode="auto">
          <a:xfrm>
            <a:off x="-663839" y="2924175"/>
            <a:ext cx="79110" cy="914400"/>
          </a:xfrm>
          <a:prstGeom prst="rightBracket">
            <a:avLst>
              <a:gd name="adj" fmla="val 83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fr-FR"/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-2393446" y="-73025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685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0986" y="-76201"/>
            <a:ext cx="8084741" cy="1200151"/>
          </a:xfrm>
        </p:spPr>
        <p:txBody>
          <a:bodyPr/>
          <a:lstStyle/>
          <a:p>
            <a:pPr eaLnBrk="1" hangingPunct="1"/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Случай для </a:t>
            </a:r>
            <a:r>
              <a:rPr lang="en-GB" altLang="fr-FR" b="1" dirty="0" err="1" smtClean="0">
                <a:solidFill>
                  <a:schemeClr val="bg1"/>
                </a:solidFill>
                <a:latin typeface="Helvetica Neue" pitchFamily="3" charset="0"/>
              </a:rPr>
              <a:t>DiaScreen-Prophylax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6943" r="711" b="-1108"/>
          <a:stretch>
            <a:fillRect/>
          </a:stretch>
        </p:blipFill>
        <p:spPr bwMode="auto">
          <a:xfrm>
            <a:off x="209815" y="1123950"/>
            <a:ext cx="9493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219" y="3933825"/>
            <a:ext cx="9276556" cy="307777"/>
          </a:xfrm>
          <a:prstGeom prst="rect">
            <a:avLst/>
          </a:prstGeom>
          <a:gradFill rotWithShape="1">
            <a:gsLst>
              <a:gs pos="0">
                <a:srgbClr val="F1ECED"/>
              </a:gs>
              <a:gs pos="64999">
                <a:srgbClr val="D9CCCF"/>
              </a:gs>
              <a:gs pos="100000">
                <a:srgbClr val="C9B5B9"/>
              </a:gs>
            </a:gsLst>
            <a:lin ang="5400000" scaled="1"/>
          </a:gradFill>
          <a:ln w="9525">
            <a:solidFill>
              <a:srgbClr val="53102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400" b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По </a:t>
            </a:r>
            <a:r>
              <a:rPr lang="de-DE" sz="1400" b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UK </a:t>
            </a:r>
            <a:r>
              <a:rPr lang="ru-RU" sz="1400" b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руководствам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ea typeface="+mn-ea"/>
              </a:rPr>
              <a:t> по использованию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</a:rPr>
              <a:t>профилактического анти</a:t>
            </a:r>
            <a:r>
              <a:rPr lang="de-DE" sz="1400" b="1" dirty="0" smtClean="0">
                <a:solidFill>
                  <a:schemeClr val="dk1"/>
                </a:solidFill>
                <a:latin typeface="+mn-lt"/>
                <a:ea typeface="+mn-ea"/>
              </a:rPr>
              <a:t>-D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ea typeface="+mn-ea"/>
              </a:rPr>
              <a:t>иммуноглобудина</a:t>
            </a:r>
            <a:endParaRPr lang="de-DE" sz="1400" dirty="0">
              <a:solidFill>
                <a:schemeClr val="dk1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218" y="4652964"/>
            <a:ext cx="9438217" cy="1384995"/>
          </a:xfrm>
          <a:prstGeom prst="rect">
            <a:avLst/>
          </a:prstGeom>
          <a:gradFill rotWithShape="1">
            <a:gsLst>
              <a:gs pos="0">
                <a:srgbClr val="FFE2E3"/>
              </a:gs>
              <a:gs pos="64999">
                <a:srgbClr val="FFB7B9"/>
              </a:gs>
              <a:gs pos="100000">
                <a:srgbClr val="FF979A"/>
              </a:gs>
            </a:gsLst>
            <a:lin ang="5400000" scaled="1"/>
          </a:gradFill>
          <a:ln w="9525">
            <a:solidFill>
              <a:srgbClr val="BA021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Пассивный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анти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-D </a:t>
            </a: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может определяться после введения до 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8 </a:t>
            </a: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недель или дольше 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в зависимости от чувствительности используемого метода</a:t>
            </a:r>
            <a:r>
              <a:rPr lang="de-DE" sz="14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/>
            </a:r>
            <a:br>
              <a:rPr lang="de-DE" sz="14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</a:br>
            <a:r>
              <a:rPr lang="ru-RU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Рекомендация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de-DE" sz="1400" dirty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7</a:t>
            </a:r>
            <a:r>
              <a:rPr lang="de-DE" sz="1400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: </a:t>
            </a:r>
            <a:r>
              <a:rPr lang="ru-RU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Специфичность анти</a:t>
            </a:r>
            <a:r>
              <a:rPr lang="de-DE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-D </a:t>
            </a:r>
            <a:r>
              <a:rPr lang="ru-RU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определенного после инъекции , должна подтверждаться с помощью панели </a:t>
            </a:r>
            <a:r>
              <a:rPr lang="de-DE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 D </a:t>
            </a:r>
            <a:r>
              <a:rPr lang="ru-RU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отрицательных стандартных эритроцитов.  Этот тест также должен использоваться для </a:t>
            </a:r>
            <a:r>
              <a:rPr lang="de-DE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ru-RU" sz="1400" b="1" i="1" dirty="0" smtClean="0">
                <a:solidFill>
                  <a:schemeClr val="dk1"/>
                </a:solidFill>
                <a:latin typeface="Helvetica Neue"/>
                <a:ea typeface="+mn-ea"/>
                <a:cs typeface="Helvetica Neue"/>
              </a:rPr>
              <a:t>для установления наличия или отсутствия  любых других  клинически значимых антител</a:t>
            </a:r>
            <a:endParaRPr lang="de-DE" sz="1400" dirty="0">
              <a:solidFill>
                <a:schemeClr val="dk1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7069" y="2530470"/>
            <a:ext cx="156017" cy="100538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73389" y="2940620"/>
            <a:ext cx="141695" cy="16175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01814" y="2946095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3676" y="3145695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13676" y="3348413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67223" y="3348043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43501" y="3151171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71308" y="3148646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29189" y="2553209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71790" y="2541418"/>
            <a:ext cx="141695" cy="16175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55362" y="2935146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56270" y="2546893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99320" y="2741020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11182" y="3134746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11180" y="3348042"/>
            <a:ext cx="312035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7699" name="Oval 21"/>
          <p:cNvSpPr>
            <a:spLocks noChangeArrowheads="1"/>
          </p:cNvSpPr>
          <p:nvPr/>
        </p:nvSpPr>
        <p:spPr bwMode="auto">
          <a:xfrm>
            <a:off x="3498057" y="3127376"/>
            <a:ext cx="175419" cy="163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fr-FR"/>
          </a:p>
        </p:txBody>
      </p:sp>
      <p:sp>
        <p:nvSpPr>
          <p:cNvPr id="27700" name="Oval 22"/>
          <p:cNvSpPr>
            <a:spLocks noChangeArrowheads="1"/>
          </p:cNvSpPr>
          <p:nvPr/>
        </p:nvSpPr>
        <p:spPr bwMode="auto">
          <a:xfrm>
            <a:off x="6045068" y="2924176"/>
            <a:ext cx="177138" cy="163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fr-FR"/>
          </a:p>
        </p:txBody>
      </p:sp>
      <p:sp>
        <p:nvSpPr>
          <p:cNvPr id="2" name="Curved Right Arrow 1"/>
          <p:cNvSpPr/>
          <p:nvPr/>
        </p:nvSpPr>
        <p:spPr bwMode="auto">
          <a:xfrm>
            <a:off x="194471" y="4149080"/>
            <a:ext cx="314587" cy="1152128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86404" y="260350"/>
            <a:ext cx="7121658" cy="646113"/>
          </a:xfrm>
        </p:spPr>
        <p:txBody>
          <a:bodyPr/>
          <a:lstStyle/>
          <a:p>
            <a:pPr eaLnBrk="1" hangingPunct="1"/>
            <a:r>
              <a:rPr lang="en-GB" altLang="fr-FR" smtClean="0">
                <a:latin typeface="Helvetica Neue" pitchFamily="3" charset="0"/>
              </a:rPr>
              <a:t>DiaPanel – DiaPanel-P</a:t>
            </a:r>
          </a:p>
        </p:txBody>
      </p:sp>
      <p:pic>
        <p:nvPicPr>
          <p:cNvPr id="37891" name="Picture 2" descr="B45161.79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5" y="1089025"/>
            <a:ext cx="7997031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dirty="0" smtClean="0">
                <a:latin typeface="Helvetica Neue" pitchFamily="3" charset="0"/>
              </a:rPr>
              <a:t>Какие еще руководства</a:t>
            </a:r>
            <a:r>
              <a:rPr lang="en-GB" altLang="fr-FR" dirty="0" smtClean="0">
                <a:latin typeface="Helvetica Neue" pitchFamily="3" charset="0"/>
              </a:rPr>
              <a:t>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65812" y="1089026"/>
            <a:ext cx="933159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Только </a:t>
            </a:r>
            <a:r>
              <a:rPr lang="en-GB" altLang="fr-FR" sz="2200" dirty="0" smtClean="0">
                <a:latin typeface="Helvetica Neue" pitchFamily="3" charset="0"/>
              </a:rPr>
              <a:t>2 </a:t>
            </a:r>
            <a:r>
              <a:rPr lang="ru-RU" altLang="fr-FR" sz="2200" dirty="0" smtClean="0">
                <a:latin typeface="Helvetica Neue" pitchFamily="3" charset="0"/>
              </a:rPr>
              <a:t>опубликова руководства для идентификационных панелей </a:t>
            </a:r>
            <a:endParaRPr lang="en-GB" altLang="fr-FR" sz="2200" dirty="0" smtClean="0">
              <a:latin typeface="Helvetica Neue" pitchFamily="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UK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Франция</a:t>
            </a:r>
            <a:endParaRPr lang="en-GB" altLang="fr-FR" sz="1900" dirty="0" smtClean="0">
              <a:latin typeface="Helvetica Neue" pitchFamily="3" charset="0"/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В общих чертах одинаковые </a:t>
            </a:r>
            <a:r>
              <a:rPr lang="en-GB" altLang="fr-FR" sz="2200" dirty="0" smtClean="0">
                <a:latin typeface="Helvetica Neue" pitchFamily="3" charset="0"/>
              </a:rPr>
              <a:t>„</a:t>
            </a:r>
            <a:r>
              <a:rPr lang="ru-RU" altLang="fr-FR" sz="2200" dirty="0" smtClean="0">
                <a:latin typeface="Helvetica Neue" pitchFamily="3" charset="0"/>
              </a:rPr>
              <a:t>правила</a:t>
            </a:r>
            <a:r>
              <a:rPr lang="en-GB" altLang="en-GB" sz="2200" dirty="0" smtClean="0">
                <a:latin typeface="Helvetica Neue" pitchFamily="3" charset="0"/>
              </a:rPr>
              <a:t>“</a:t>
            </a:r>
            <a:r>
              <a:rPr lang="en-GB" altLang="fr-FR" sz="2200" dirty="0" smtClean="0">
                <a:latin typeface="Helvetica Neue" pitchFamily="3" charset="0"/>
              </a:rPr>
              <a:t> </a:t>
            </a:r>
            <a:r>
              <a:rPr lang="ru-RU" altLang="fr-FR" sz="2200" dirty="0" smtClean="0">
                <a:latin typeface="Helvetica Neue" pitchFamily="3" charset="0"/>
              </a:rPr>
              <a:t>применимы во всем иммуногематологическом мире</a:t>
            </a: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Но некоторые </a:t>
            </a:r>
            <a:r>
              <a:rPr lang="en-GB" altLang="fr-FR" sz="2200" dirty="0" smtClean="0">
                <a:latin typeface="Helvetica Neue" pitchFamily="3" charset="0"/>
              </a:rPr>
              <a:t>„</a:t>
            </a:r>
            <a:r>
              <a:rPr lang="ru-RU" altLang="fr-FR" sz="2200" dirty="0" smtClean="0">
                <a:latin typeface="Helvetica Neue" pitchFamily="3" charset="0"/>
              </a:rPr>
              <a:t>отличия</a:t>
            </a:r>
            <a:r>
              <a:rPr lang="en-GB" altLang="en-GB" sz="2200" dirty="0" smtClean="0">
                <a:latin typeface="Helvetica Neue" pitchFamily="3" charset="0"/>
              </a:rPr>
              <a:t>“</a:t>
            </a:r>
            <a:r>
              <a:rPr lang="en-GB" altLang="fr-FR" sz="2200" dirty="0" smtClean="0">
                <a:latin typeface="Helvetica Neue" pitchFamily="3" charset="0"/>
              </a:rPr>
              <a:t> </a:t>
            </a:r>
            <a:r>
              <a:rPr lang="ru-RU" altLang="fr-FR" sz="2200" dirty="0" smtClean="0">
                <a:latin typeface="Helvetica Neue" pitchFamily="3" charset="0"/>
              </a:rPr>
              <a:t>тут и там</a:t>
            </a:r>
            <a:r>
              <a:rPr lang="en-GB" altLang="fr-FR" sz="2200" dirty="0" smtClean="0">
                <a:latin typeface="Helvetica Neue" pitchFamily="3" charset="0"/>
              </a:rPr>
              <a:t>, </a:t>
            </a:r>
            <a:r>
              <a:rPr lang="ru-RU" altLang="fr-FR" sz="2200" dirty="0" smtClean="0">
                <a:latin typeface="Helvetica Neue" pitchFamily="3" charset="0"/>
              </a:rPr>
              <a:t>как вы можете представить</a:t>
            </a:r>
            <a:r>
              <a:rPr lang="en-GB" altLang="fr-FR" sz="2200" dirty="0" smtClean="0">
                <a:latin typeface="Helvetica Neue" pitchFamily="3" charset="0"/>
                <a:sym typeface="Wingdings" pitchFamily="2" charset="2"/>
              </a:rPr>
              <a:t></a:t>
            </a: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Идентификация антител – это комплексный процесс решения проблем</a:t>
            </a: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Тут иногда много </a:t>
            </a:r>
            <a:r>
              <a:rPr lang="en-GB" altLang="fr-FR" sz="2200" dirty="0" smtClean="0">
                <a:latin typeface="Helvetica Neue" pitchFamily="3" charset="0"/>
              </a:rPr>
              <a:t>„</a:t>
            </a:r>
            <a:r>
              <a:rPr lang="ru-RU" altLang="fr-FR" sz="2200" dirty="0" smtClean="0">
                <a:latin typeface="Helvetica Neue" pitchFamily="3" charset="0"/>
              </a:rPr>
              <a:t>интуиции</a:t>
            </a:r>
            <a:r>
              <a:rPr lang="en-GB" altLang="en-GB" sz="2200" dirty="0" smtClean="0">
                <a:latin typeface="Helvetica Neue" pitchFamily="3" charset="0"/>
              </a:rPr>
              <a:t>“</a:t>
            </a:r>
            <a:r>
              <a:rPr lang="en-GB" altLang="fr-FR" sz="2200" dirty="0" smtClean="0">
                <a:latin typeface="Helvetica Neue" pitchFamily="3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В основном это нормально</a:t>
            </a: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: </a:t>
            </a:r>
            <a:r>
              <a:rPr lang="ru-RU" altLang="fr-FR" sz="1900" dirty="0">
                <a:latin typeface="Helvetica Neue" pitchFamily="3" charset="0"/>
                <a:ea typeface="MS PGothic" pitchFamily="34" charset="-128"/>
              </a:rPr>
              <a:t>разработка гипотезы является 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первым </a:t>
            </a:r>
            <a:r>
              <a:rPr lang="ru-RU" altLang="fr-FR" sz="1900" dirty="0">
                <a:latin typeface="Helvetica Neue" pitchFamily="3" charset="0"/>
                <a:ea typeface="MS PGothic" pitchFamily="34" charset="-128"/>
              </a:rPr>
              <a:t>шагом в 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процессе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Но когда гипотеза </a:t>
            </a: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„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побеждает</a:t>
            </a:r>
            <a:r>
              <a:rPr lang="en-GB" altLang="en-GB" sz="1900" dirty="0" smtClean="0">
                <a:latin typeface="Helvetica Neue" pitchFamily="3" charset="0"/>
                <a:ea typeface="MS PGothic" pitchFamily="34" charset="-128"/>
              </a:rPr>
              <a:t>“</a:t>
            </a: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 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множество ошибок может быть</a:t>
            </a: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/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будет</a:t>
            </a:r>
            <a:r>
              <a:rPr lang="en-GB" altLang="fr-FR" sz="1900" dirty="0" smtClean="0">
                <a:latin typeface="Helvetica Neue" pitchFamily="3" charset="0"/>
                <a:ea typeface="MS PGothic" pitchFamily="34" charset="-128"/>
              </a:rPr>
              <a:t> </a:t>
            </a:r>
            <a:r>
              <a:rPr lang="ru-RU" altLang="fr-FR" sz="1900" dirty="0" smtClean="0">
                <a:latin typeface="Helvetica Neue" pitchFamily="3" charset="0"/>
                <a:ea typeface="MS PGothic" pitchFamily="34" charset="-128"/>
              </a:rPr>
              <a:t>сделано</a:t>
            </a:r>
            <a:endParaRPr lang="en-GB" altLang="fr-FR" sz="1900" dirty="0" smtClean="0">
              <a:latin typeface="Helvetica Neue" pitchFamily="3" charset="0"/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fr-FR" sz="2200" dirty="0" smtClean="0">
              <a:latin typeface="Helvetica Neue" pitchFamily="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614238" y="152400"/>
            <a:ext cx="8089900" cy="563563"/>
          </a:xfrm>
        </p:spPr>
        <p:txBody>
          <a:bodyPr/>
          <a:lstStyle/>
          <a:p>
            <a:pPr eaLnBrk="1" hangingPunct="1"/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UK </a:t>
            </a:r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руководство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90" y="1151988"/>
            <a:ext cx="3414025" cy="4878489"/>
          </a:xfrm>
          <a:prstGeom prst="rect">
            <a:avLst/>
          </a:prstGeom>
        </p:spPr>
      </p:pic>
      <p:grpSp>
        <p:nvGrpSpPr>
          <p:cNvPr id="39940" name="Group 6"/>
          <p:cNvGrpSpPr>
            <a:grpSpLocks/>
          </p:cNvGrpSpPr>
          <p:nvPr/>
        </p:nvGrpSpPr>
        <p:grpSpPr bwMode="auto">
          <a:xfrm>
            <a:off x="5030392" y="1233489"/>
            <a:ext cx="4447381" cy="2987675"/>
            <a:chOff x="4575175" y="1196752"/>
            <a:chExt cx="5792159" cy="38065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2617" r="3953"/>
            <a:stretch/>
          </p:blipFill>
          <p:spPr>
            <a:xfrm>
              <a:off x="5436096" y="2564904"/>
              <a:ext cx="4852790" cy="2438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769"/>
            <a:stretch/>
          </p:blipFill>
          <p:spPr>
            <a:xfrm>
              <a:off x="4575175" y="1196752"/>
              <a:ext cx="5792159" cy="1485900"/>
            </a:xfrm>
            <a:prstGeom prst="rect">
              <a:avLst/>
            </a:prstGeom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56440" y="5013326"/>
            <a:ext cx="3353594" cy="246063"/>
          </a:xfrm>
          <a:prstGeom prst="rect">
            <a:avLst/>
          </a:prstGeom>
          <a:gradFill rotWithShape="1">
            <a:gsLst>
              <a:gs pos="0">
                <a:srgbClr val="E1D6D8"/>
              </a:gs>
              <a:gs pos="100000">
                <a:srgbClr val="B4A9AB"/>
              </a:gs>
            </a:gsLst>
            <a:lin ang="5400000"/>
          </a:gradFill>
          <a:ln w="9525">
            <a:solidFill>
              <a:srgbClr val="AFA6A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CH" altLang="fr-FR" sz="1000" smtClean="0">
                <a:solidFill>
                  <a:srgbClr val="008000"/>
                </a:solidFill>
                <a:latin typeface="Helvetica Neue Medium" pitchFamily="3" charset="0"/>
              </a:rPr>
              <a:t>Milkins C  </a:t>
            </a:r>
            <a:r>
              <a:rPr lang="en-GB" altLang="fr-FR" sz="1000" smtClean="0">
                <a:solidFill>
                  <a:srgbClr val="008000"/>
                </a:solidFill>
                <a:latin typeface="Helvetica Neue Medium" pitchFamily="3" charset="0"/>
              </a:rPr>
              <a:t>Transfusion Medicine, 2013, 23, 3–35</a:t>
            </a:r>
            <a:endParaRPr lang="en-US" altLang="fr-FR" sz="1000" smtClean="0">
              <a:solidFill>
                <a:srgbClr val="008000"/>
              </a:solidFill>
              <a:latin typeface="Helvetica Neue Medium" pitchFamily="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dirty="0" smtClean="0">
                <a:latin typeface="Helvetica Neue" pitchFamily="3" charset="0"/>
              </a:rPr>
              <a:t>Заключение</a:t>
            </a:r>
            <a:endParaRPr lang="en-GB" altLang="fr-FR" dirty="0" smtClean="0">
              <a:latin typeface="Helvetica Neue" pitchFamily="3" charset="0"/>
            </a:endParaRP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>
          <a:xfrm>
            <a:off x="609600" y="1143001"/>
            <a:ext cx="8495771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fr-FR" dirty="0">
                <a:latin typeface="Helvetica Neue" pitchFamily="3" charset="0"/>
              </a:rPr>
              <a:t>Наиболее часто встречающиеся антитела обнаруживаются </a:t>
            </a:r>
            <a:r>
              <a:rPr lang="ru-RU" altLang="fr-FR" dirty="0" smtClean="0">
                <a:latin typeface="Helvetica Neue" pitchFamily="3" charset="0"/>
              </a:rPr>
              <a:t>к </a:t>
            </a:r>
            <a:r>
              <a:rPr lang="en-GB" altLang="fr-FR" dirty="0" smtClean="0">
                <a:latin typeface="Helvetica Neue" pitchFamily="3" charset="0"/>
              </a:rPr>
              <a:t>RH, KEL, </a:t>
            </a:r>
            <a:r>
              <a:rPr lang="ru-RU" altLang="fr-FR" dirty="0" smtClean="0">
                <a:latin typeface="Helvetica Neue" pitchFamily="3" charset="0"/>
              </a:rPr>
              <a:t>и</a:t>
            </a:r>
            <a:r>
              <a:rPr lang="en-GB" altLang="fr-FR" dirty="0" smtClean="0">
                <a:latin typeface="Helvetica Neue" pitchFamily="3" charset="0"/>
              </a:rPr>
              <a:t> FY </a:t>
            </a:r>
            <a:r>
              <a:rPr lang="ru-RU" altLang="fr-FR" dirty="0" smtClean="0">
                <a:latin typeface="Helvetica Neue" pitchFamily="3" charset="0"/>
              </a:rPr>
              <a:t>системам</a:t>
            </a:r>
            <a:endParaRPr lang="en-GB" altLang="fr-FR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Наиболее часто обнаруживаемые смеси – смеси  вышеперечисленных</a:t>
            </a:r>
            <a:endParaRPr lang="en-GB" altLang="fr-FR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Антитела против слабых иммуногенов </a:t>
            </a:r>
            <a:r>
              <a:rPr lang="en-GB" altLang="fr-FR" dirty="0" smtClean="0">
                <a:latin typeface="Helvetica Neue" pitchFamily="3" charset="0"/>
              </a:rPr>
              <a:t>(</a:t>
            </a:r>
            <a:r>
              <a:rPr lang="ru-RU" altLang="fr-FR" dirty="0" smtClean="0">
                <a:latin typeface="Helvetica Neue" pitchFamily="3" charset="0"/>
              </a:rPr>
              <a:t>наприер </a:t>
            </a:r>
            <a:r>
              <a:rPr lang="en-GB" altLang="fr-FR" dirty="0" smtClean="0">
                <a:latin typeface="Helvetica Neue" pitchFamily="3" charset="0"/>
              </a:rPr>
              <a:t>S, s, </a:t>
            </a:r>
            <a:r>
              <a:rPr lang="ru-RU" altLang="fr-FR" dirty="0" smtClean="0">
                <a:latin typeface="Helvetica Neue" pitchFamily="3" charset="0"/>
              </a:rPr>
              <a:t>и т.д. в основном обнаруживаются в смесях</a:t>
            </a:r>
            <a:endParaRPr lang="en-GB" altLang="fr-FR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Некоторые смеси могут быть достаточно комплексными и сложными для разрешения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Идентификация антител требует не только </a:t>
            </a:r>
            <a:r>
              <a:rPr lang="en-GB" altLang="fr-FR" dirty="0" smtClean="0">
                <a:latin typeface="Helvetica Neue" pitchFamily="3" charset="0"/>
              </a:rPr>
              <a:t>„</a:t>
            </a:r>
            <a:r>
              <a:rPr lang="ru-RU" altLang="fr-FR" dirty="0" smtClean="0">
                <a:latin typeface="Helvetica Neue" pitchFamily="3" charset="0"/>
              </a:rPr>
              <a:t>хорощих</a:t>
            </a:r>
            <a:r>
              <a:rPr lang="en-GB" altLang="en-GB" dirty="0" smtClean="0">
                <a:latin typeface="Helvetica Neue" pitchFamily="3" charset="0"/>
              </a:rPr>
              <a:t>“</a:t>
            </a:r>
            <a:r>
              <a:rPr lang="en-GB" altLang="fr-FR" dirty="0" smtClean="0">
                <a:latin typeface="Helvetica Neue" pitchFamily="3" charset="0"/>
              </a:rPr>
              <a:t> </a:t>
            </a:r>
            <a:r>
              <a:rPr lang="ru-RU" altLang="fr-FR" dirty="0" smtClean="0">
                <a:latin typeface="Helvetica Neue" pitchFamily="3" charset="0"/>
              </a:rPr>
              <a:t>панелей</a:t>
            </a:r>
            <a:r>
              <a:rPr lang="en-GB" altLang="fr-FR" dirty="0" smtClean="0">
                <a:latin typeface="Helvetica Neue" pitchFamily="3" charset="0"/>
              </a:rPr>
              <a:t>, </a:t>
            </a:r>
            <a:r>
              <a:rPr lang="ru-RU" altLang="fr-FR" dirty="0" smtClean="0">
                <a:latin typeface="Helvetica Neue" pitchFamily="3" charset="0"/>
              </a:rPr>
              <a:t>но также использование различных техник таких как ферменты </a:t>
            </a:r>
            <a:r>
              <a:rPr lang="en-GB" altLang="fr-FR" dirty="0" smtClean="0">
                <a:latin typeface="Helvetica Neue" pitchFamily="3" charset="0"/>
                <a:sym typeface="Wingdings" pitchFamily="2" charset="2"/>
              </a:rPr>
              <a:t> </a:t>
            </a:r>
            <a:r>
              <a:rPr lang="en-GB" altLang="fr-FR" dirty="0" err="1" smtClean="0">
                <a:latin typeface="Helvetica Neue" pitchFamily="3" charset="0"/>
                <a:sym typeface="Wingdings" pitchFamily="2" charset="2"/>
              </a:rPr>
              <a:t>Diapanel</a:t>
            </a:r>
            <a:r>
              <a:rPr lang="en-GB" altLang="fr-FR" dirty="0" smtClean="0">
                <a:latin typeface="Helvetica Neue" pitchFamily="3" charset="0"/>
                <a:sym typeface="Wingdings" pitchFamily="2" charset="2"/>
              </a:rPr>
              <a:t>-P</a:t>
            </a:r>
            <a:endParaRPr lang="en-GB" altLang="fr-FR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fr-FR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Таким образом</a:t>
            </a:r>
            <a:r>
              <a:rPr lang="en-GB" altLang="fr-FR" dirty="0" smtClean="0">
                <a:latin typeface="Helvetica Neue" pitchFamily="3" charset="0"/>
              </a:rPr>
              <a:t>, </a:t>
            </a:r>
            <a:r>
              <a:rPr lang="ru-RU" altLang="fr-FR" dirty="0" smtClean="0">
                <a:latin typeface="Helvetica Neue" pitchFamily="3" charset="0"/>
              </a:rPr>
              <a:t>как мы это делаем с нашей </a:t>
            </a:r>
            <a:r>
              <a:rPr lang="en-GB" altLang="fr-FR" dirty="0" err="1" smtClean="0">
                <a:latin typeface="Helvetica Neue" pitchFamily="3" charset="0"/>
              </a:rPr>
              <a:t>DiaPanel</a:t>
            </a:r>
            <a:r>
              <a:rPr lang="en-GB" altLang="fr-FR" dirty="0" smtClean="0">
                <a:latin typeface="Helvetica Neue" pitchFamily="3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9404350" cy="563563"/>
          </a:xfrm>
        </p:spPr>
        <p:txBody>
          <a:bodyPr/>
          <a:lstStyle/>
          <a:p>
            <a:pPr eaLnBrk="1" hangingPunct="1"/>
            <a:r>
              <a:rPr lang="en-GB" altLang="fr-FR" dirty="0" err="1" smtClean="0">
                <a:latin typeface="Helvetica Neue" pitchFamily="3" charset="0"/>
              </a:rPr>
              <a:t>DiaPanel</a:t>
            </a:r>
            <a:r>
              <a:rPr lang="en-GB" altLang="fr-FR" dirty="0" smtClean="0">
                <a:latin typeface="Helvetica Neue" pitchFamily="3" charset="0"/>
              </a:rPr>
              <a:t>: </a:t>
            </a:r>
            <a:r>
              <a:rPr lang="ru-RU" altLang="fr-FR" dirty="0" smtClean="0">
                <a:latin typeface="Helvetica Neue" pitchFamily="3" charset="0"/>
              </a:rPr>
              <a:t>наши основные характеристики</a:t>
            </a:r>
            <a:endParaRPr lang="en-GB" altLang="fr-FR" dirty="0" smtClean="0">
              <a:latin typeface="Helvetica Neue" pitchFamily="3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85200" cy="48910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Стандартные</a:t>
            </a:r>
            <a:r>
              <a:rPr lang="en-GB" altLang="fr-FR" dirty="0" smtClean="0">
                <a:latin typeface="Helvetica Neue" pitchFamily="3" charset="0"/>
              </a:rPr>
              <a:t> Rh </a:t>
            </a:r>
            <a:r>
              <a:rPr lang="ru-RU" altLang="fr-FR" dirty="0" smtClean="0">
                <a:latin typeface="Helvetica Neue" pitchFamily="3" charset="0"/>
              </a:rPr>
              <a:t>паттерны</a:t>
            </a:r>
            <a:endParaRPr lang="en-GB" altLang="fr-FR" dirty="0" smtClean="0">
              <a:latin typeface="Helvetica Neue" pitchFamily="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2x 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1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1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(1 = C</a:t>
            </a:r>
            <a:r>
              <a:rPr lang="en-GB" altLang="fr-FR" baseline="30000" dirty="0" smtClean="0">
                <a:latin typeface="Helvetica Neue" pitchFamily="3" charset="0"/>
                <a:ea typeface="MS PGothic" pitchFamily="34" charset="-128"/>
              </a:rPr>
              <a:t>W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+), 1 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каждый 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2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2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0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en-GB" dirty="0" err="1" smtClean="0">
                <a:latin typeface="Helvetica Neue" pitchFamily="3" charset="0"/>
                <a:ea typeface="MS PGothic" pitchFamily="34" charset="-128"/>
              </a:rPr>
              <a:t>‘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en-GB" dirty="0" err="1" smtClean="0">
                <a:latin typeface="Helvetica Neue" pitchFamily="3" charset="0"/>
                <a:ea typeface="MS PGothic" pitchFamily="34" charset="-128"/>
              </a:rPr>
              <a:t>“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и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5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rr</a:t>
            </a:r>
            <a:endParaRPr lang="en-GB" altLang="fr-FR" dirty="0" smtClean="0">
              <a:latin typeface="Helvetica Neue" pitchFamily="3" charset="0"/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Минимум</a:t>
            </a:r>
            <a:r>
              <a:rPr lang="en-GB" altLang="fr-FR" dirty="0" smtClean="0">
                <a:latin typeface="Helvetica Neue" pitchFamily="3" charset="0"/>
              </a:rPr>
              <a:t> 2, </a:t>
            </a:r>
            <a:r>
              <a:rPr lang="ru-RU" altLang="fr-FR" dirty="0" smtClean="0">
                <a:latin typeface="Helvetica Neue" pitchFamily="3" charset="0"/>
              </a:rPr>
              <a:t>предпочтительно</a:t>
            </a:r>
            <a:r>
              <a:rPr lang="en-GB" altLang="fr-FR" dirty="0" smtClean="0">
                <a:latin typeface="Helvetica Neue" pitchFamily="3" charset="0"/>
              </a:rPr>
              <a:t> 3</a:t>
            </a:r>
            <a:r>
              <a:rPr lang="ru-RU" altLang="fr-FR" dirty="0" smtClean="0">
                <a:latin typeface="Helvetica Neue" pitchFamily="3" charset="0"/>
              </a:rPr>
              <a:t>-х клеточная панель </a:t>
            </a:r>
            <a:r>
              <a:rPr lang="en-GB" altLang="fr-FR" dirty="0" smtClean="0">
                <a:latin typeface="Helvetica Neue" pitchFamily="3" charset="0"/>
              </a:rPr>
              <a:t> </a:t>
            </a:r>
            <a:r>
              <a:rPr lang="ru-RU" altLang="fr-FR" dirty="0" smtClean="0">
                <a:latin typeface="Helvetica Neue" pitchFamily="3" charset="0"/>
              </a:rPr>
              <a:t>с двойной дозой</a:t>
            </a:r>
            <a:endParaRPr lang="en-GB" altLang="fr-FR" dirty="0" smtClean="0">
              <a:latin typeface="Helvetica Neue" pitchFamily="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Fy</a:t>
            </a:r>
            <a:r>
              <a:rPr lang="en-GB" altLang="fr-FR" baseline="30000" dirty="0" err="1" smtClean="0">
                <a:latin typeface="Helvetica Neue" pitchFamily="3" charset="0"/>
                <a:ea typeface="MS PGothic" pitchFamily="34" charset="-128"/>
              </a:rPr>
              <a:t>a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Fy</a:t>
            </a:r>
            <a:r>
              <a:rPr lang="en-GB" altLang="fr-FR" baseline="30000" dirty="0" err="1" smtClean="0">
                <a:latin typeface="Helvetica Neue" pitchFamily="3" charset="0"/>
                <a:ea typeface="MS PGothic" pitchFamily="34" charset="-128"/>
              </a:rPr>
              <a:t>b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Jk</a:t>
            </a:r>
            <a:r>
              <a:rPr lang="en-GB" altLang="fr-FR" baseline="30000" dirty="0" err="1" smtClean="0">
                <a:latin typeface="Helvetica Neue" pitchFamily="3" charset="0"/>
                <a:ea typeface="MS PGothic" pitchFamily="34" charset="-128"/>
              </a:rPr>
              <a:t>a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Jk</a:t>
            </a:r>
            <a:r>
              <a:rPr lang="en-GB" altLang="fr-FR" baseline="30000" dirty="0" err="1" smtClean="0">
                <a:latin typeface="Helvetica Neue" pitchFamily="3" charset="0"/>
                <a:ea typeface="MS PGothic" pitchFamily="34" charset="-128"/>
              </a:rPr>
              <a:t>b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M, N, S, s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По крайней мере один их них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rr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Наличие</a:t>
            </a:r>
            <a:endParaRPr lang="en-GB" altLang="fr-FR" dirty="0" smtClean="0">
              <a:latin typeface="Helvetica Neue" pitchFamily="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Le</a:t>
            </a:r>
            <a:r>
              <a:rPr lang="en-GB" altLang="fr-FR" baseline="30000" dirty="0" smtClean="0">
                <a:latin typeface="Helvetica Neue" pitchFamily="3" charset="0"/>
                <a:ea typeface="MS PGothic" pitchFamily="34" charset="-128"/>
              </a:rPr>
              <a:t>a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Le</a:t>
            </a:r>
            <a:r>
              <a:rPr lang="en-GB" altLang="fr-FR" baseline="30000" dirty="0" err="1" smtClean="0">
                <a:latin typeface="Helvetica Neue" pitchFamily="3" charset="0"/>
                <a:ea typeface="MS PGothic" pitchFamily="34" charset="-128"/>
              </a:rPr>
              <a:t>b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, P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1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; 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как минимум один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rr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</a:t>
            </a:r>
            <a:endParaRPr lang="ru-RU" altLang="fr-FR" dirty="0" smtClean="0">
              <a:latin typeface="Helvetica Neue" pitchFamily="3" charset="0"/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</a:rPr>
              <a:t>K+ </a:t>
            </a:r>
            <a:r>
              <a:rPr lang="ru-RU" altLang="fr-FR" dirty="0" smtClean="0">
                <a:latin typeface="Helvetica Neue" pitchFamily="3" charset="0"/>
              </a:rPr>
              <a:t>клетки</a:t>
            </a:r>
            <a:r>
              <a:rPr lang="en-GB" altLang="fr-FR" dirty="0" smtClean="0">
                <a:latin typeface="Helvetica Neue" pitchFamily="3" charset="0"/>
              </a:rPr>
              <a:t>: min 2 max 3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1 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на одном из 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1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R</a:t>
            </a:r>
            <a:r>
              <a:rPr lang="en-GB" altLang="fr-FR" baseline="-25000" dirty="0" smtClean="0">
                <a:latin typeface="Helvetica Neue" pitchFamily="3" charset="0"/>
                <a:ea typeface="MS PGothic" pitchFamily="34" charset="-128"/>
              </a:rPr>
              <a:t>1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</a:t>
            </a:r>
            <a:endParaRPr lang="ru-RU" altLang="fr-FR" dirty="0" smtClean="0">
              <a:latin typeface="Helvetica Neue" pitchFamily="3" charset="0"/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Другой (другие) на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rr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dirty="0" smtClean="0">
                <a:latin typeface="Helvetica Neue" pitchFamily="3" charset="0"/>
              </a:rPr>
              <a:t>На </a:t>
            </a:r>
            <a:r>
              <a:rPr lang="en-GB" altLang="fr-FR" dirty="0" smtClean="0">
                <a:latin typeface="Helvetica Neue" pitchFamily="3" charset="0"/>
              </a:rPr>
              <a:t>R</a:t>
            </a:r>
            <a:r>
              <a:rPr lang="en-GB" altLang="fr-FR" baseline="-25000" dirty="0" smtClean="0">
                <a:latin typeface="Helvetica Neue" pitchFamily="3" charset="0"/>
              </a:rPr>
              <a:t>1</a:t>
            </a:r>
            <a:r>
              <a:rPr lang="en-GB" altLang="fr-FR" dirty="0" smtClean="0">
                <a:latin typeface="Helvetica Neue" pitchFamily="3" charset="0"/>
              </a:rPr>
              <a:t>R</a:t>
            </a:r>
            <a:r>
              <a:rPr lang="en-GB" altLang="fr-FR" baseline="-25000" dirty="0" smtClean="0">
                <a:latin typeface="Helvetica Neue" pitchFamily="3" charset="0"/>
              </a:rPr>
              <a:t>1</a:t>
            </a:r>
            <a:r>
              <a:rPr lang="en-GB" altLang="fr-FR" dirty="0" smtClean="0">
                <a:latin typeface="Helvetica Neue" pitchFamily="3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K+,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Fy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(a-b+) 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и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 K-, 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Fy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(</a:t>
            </a:r>
            <a:r>
              <a:rPr lang="en-GB" altLang="fr-FR" dirty="0" err="1" smtClean="0">
                <a:latin typeface="Helvetica Neue" pitchFamily="3" charset="0"/>
                <a:ea typeface="MS PGothic" pitchFamily="34" charset="-128"/>
              </a:rPr>
              <a:t>a+b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-) [</a:t>
            </a:r>
            <a:r>
              <a:rPr lang="ru-RU" altLang="fr-FR" dirty="0" smtClean="0">
                <a:latin typeface="Helvetica Neue" pitchFamily="3" charset="0"/>
                <a:ea typeface="MS PGothic" pitchFamily="34" charset="-128"/>
              </a:rPr>
              <a:t>если возможно</a:t>
            </a:r>
            <a:r>
              <a:rPr lang="en-GB" altLang="fr-FR" dirty="0" smtClean="0">
                <a:latin typeface="Helvetica Neue" pitchFamily="3" charset="0"/>
                <a:ea typeface="MS PGothic" pitchFamily="34" charset="-128"/>
              </a:rPr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dirty="0" smtClean="0">
                <a:latin typeface="Helvetica Neue" pitchFamily="3" charset="0"/>
              </a:rPr>
              <a:t>1x </a:t>
            </a:r>
            <a:r>
              <a:rPr lang="en-GB" altLang="fr-FR" dirty="0" err="1" smtClean="0">
                <a:latin typeface="Helvetica Neue" pitchFamily="3" charset="0"/>
              </a:rPr>
              <a:t>Kp</a:t>
            </a:r>
            <a:r>
              <a:rPr lang="en-GB" altLang="fr-FR" dirty="0" smtClean="0">
                <a:latin typeface="Helvetica Neue" pitchFamily="3" charset="0"/>
              </a:rPr>
              <a:t>(a+), 1x Lu(a+), 1x </a:t>
            </a:r>
            <a:r>
              <a:rPr lang="en-GB" altLang="fr-FR" dirty="0" err="1" smtClean="0">
                <a:latin typeface="Helvetica Neue" pitchFamily="3" charset="0"/>
              </a:rPr>
              <a:t>Fy</a:t>
            </a:r>
            <a:r>
              <a:rPr lang="en-GB" altLang="fr-FR" dirty="0" smtClean="0">
                <a:latin typeface="Helvetica Neue" pitchFamily="3" charset="0"/>
              </a:rPr>
              <a:t>(a-b-)</a:t>
            </a:r>
          </a:p>
          <a:p>
            <a:pPr eaLnBrk="1" hangingPunct="1">
              <a:lnSpc>
                <a:spcPct val="90000"/>
              </a:lnSpc>
            </a:pPr>
            <a:endParaRPr lang="en-GB" altLang="fr-FR" dirty="0" smtClean="0">
              <a:latin typeface="Helvetica Neue" pitchFamily="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18633" cy="646113"/>
          </a:xfrm>
        </p:spPr>
        <p:txBody>
          <a:bodyPr/>
          <a:lstStyle/>
          <a:p>
            <a:pPr eaLnBrk="1" hangingPunct="1"/>
            <a:r>
              <a:rPr lang="en-GB" altLang="fr-FR" b="1" dirty="0" err="1" smtClean="0">
                <a:solidFill>
                  <a:schemeClr val="bg1"/>
                </a:solidFill>
                <a:latin typeface="Helvetica Neue" pitchFamily="3" charset="0"/>
              </a:rPr>
              <a:t>DiaPanel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 – </a:t>
            </a:r>
            <a:r>
              <a:rPr lang="ru-RU" altLang="fr-FR" b="1" smtClean="0">
                <a:solidFill>
                  <a:schemeClr val="bg1"/>
                </a:solidFill>
                <a:latin typeface="Helvetica Neue" pitchFamily="3" charset="0"/>
              </a:rPr>
              <a:t>давайте </a:t>
            </a:r>
            <a:r>
              <a:rPr lang="ru-RU" altLang="fr-FR" b="1" smtClean="0">
                <a:solidFill>
                  <a:schemeClr val="bg1"/>
                </a:solidFill>
                <a:latin typeface="Helvetica Neue" pitchFamily="3" charset="0"/>
              </a:rPr>
              <a:t>изучим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pic>
        <p:nvPicPr>
          <p:cNvPr id="44035" name="Picture 2" descr="B45161.79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3777" r="33138" b="44513"/>
          <a:stretch>
            <a:fillRect/>
          </a:stretch>
        </p:blipFill>
        <p:spPr bwMode="auto">
          <a:xfrm>
            <a:off x="429948" y="1233488"/>
            <a:ext cx="930751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89900" cy="563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Зачем</a:t>
            </a:r>
            <a:r>
              <a:rPr lang="de-CH" b="1" dirty="0" smtClean="0">
                <a:solidFill>
                  <a:schemeClr val="bg1"/>
                </a:solidFill>
              </a:rPr>
              <a:t>? </a:t>
            </a:r>
            <a:r>
              <a:rPr lang="ru-RU" b="1" dirty="0" smtClean="0">
                <a:solidFill>
                  <a:schemeClr val="bg1"/>
                </a:solidFill>
              </a:rPr>
              <a:t>Руководства</a:t>
            </a:r>
            <a:r>
              <a:rPr lang="de-CH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пример</a:t>
            </a:r>
            <a:r>
              <a:rPr lang="de-CH" b="1" dirty="0" smtClean="0">
                <a:solidFill>
                  <a:schemeClr val="bg1"/>
                </a:solidFill>
              </a:rPr>
              <a:t> UK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5909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495799"/>
            <a:ext cx="3076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Milkins</a:t>
            </a:r>
            <a:r>
              <a:rPr lang="en-US" sz="1000" dirty="0" smtClean="0"/>
              <a:t> C et al Transfusion </a:t>
            </a:r>
            <a:r>
              <a:rPr lang="en-US" sz="1000" dirty="0"/>
              <a:t>Medicine</a:t>
            </a:r>
            <a:r>
              <a:rPr lang="en-US" sz="1000" dirty="0" smtClean="0"/>
              <a:t>, 2013;23:3–35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200150"/>
            <a:ext cx="4800600" cy="512445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l"/>
            <a:r>
              <a:rPr lang="de-CH" dirty="0" smtClean="0"/>
              <a:t>5.1.2 i</a:t>
            </a:r>
            <a:br>
              <a:rPr lang="de-CH" dirty="0" smtClean="0"/>
            </a:br>
            <a:r>
              <a:rPr lang="ru-RU" dirty="0" smtClean="0"/>
              <a:t>Гомозиготная экспрессия на правильно подобранных эритроцитах для скрининга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ru-RU" dirty="0"/>
              <a:t>по сравнению с вариабельной экспрессией антигена на донорских клетках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algn="l"/>
            <a:r>
              <a:rPr lang="de-CH" dirty="0" smtClean="0"/>
              <a:t>5.1.2 ii</a:t>
            </a:r>
            <a:br>
              <a:rPr lang="de-CH" dirty="0" smtClean="0"/>
            </a:br>
            <a:r>
              <a:rPr lang="ru-RU" dirty="0" smtClean="0"/>
              <a:t>Сохранение антигена при скрининге</a:t>
            </a:r>
            <a:r>
              <a:rPr lang="de-CH" dirty="0" smtClean="0"/>
              <a:t>, </a:t>
            </a:r>
            <a:r>
              <a:rPr lang="ru-RU" dirty="0" smtClean="0"/>
              <a:t>сохранение в дилюенте, подтвержденном для минимизации потери  антигенов групп крови в течении их срока годности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algn="l"/>
            <a:r>
              <a:rPr lang="de-CH" dirty="0" smtClean="0"/>
              <a:t>5.1.2 iii</a:t>
            </a:r>
            <a:br>
              <a:rPr lang="de-CH" dirty="0" smtClean="0"/>
            </a:br>
            <a:r>
              <a:rPr lang="ru-RU" dirty="0" smtClean="0"/>
              <a:t>Даже если подбор может быть автоматизирован</a:t>
            </a:r>
            <a:r>
              <a:rPr lang="en-US" dirty="0" smtClean="0"/>
              <a:t>, </a:t>
            </a:r>
            <a:r>
              <a:rPr lang="ru-RU" dirty="0" smtClean="0"/>
              <a:t>возможно перенести суспензию донорских эритроцитов </a:t>
            </a:r>
            <a:endParaRPr lang="en-US" dirty="0"/>
          </a:p>
          <a:p>
            <a:pPr algn="l"/>
            <a:r>
              <a:rPr lang="ru-RU" dirty="0" smtClean="0"/>
              <a:t>во время ручной подготовки</a:t>
            </a:r>
            <a:r>
              <a:rPr lang="en-US" dirty="0" smtClean="0"/>
              <a:t>, </a:t>
            </a:r>
            <a:r>
              <a:rPr lang="ru-RU" dirty="0" smtClean="0"/>
              <a:t>подготовка суспензии эритроцитов для подбора </a:t>
            </a:r>
            <a:r>
              <a:rPr lang="ru-RU" smtClean="0"/>
              <a:t>менее по сравнению со скринингом антител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4419600" y="1219200"/>
            <a:ext cx="381000" cy="5105400"/>
          </a:xfrm>
          <a:prstGeom prst="leftBrace">
            <a:avLst>
              <a:gd name="adj1" fmla="val 8333"/>
              <a:gd name="adj2" fmla="val 5887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6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2315"/>
          <a:stretch>
            <a:fillRect/>
          </a:stretch>
        </p:blipFill>
        <p:spPr>
          <a:xfrm>
            <a:off x="616744" y="1143000"/>
            <a:ext cx="9317831" cy="3779837"/>
          </a:xfrm>
        </p:spPr>
      </p:pic>
      <p:sp>
        <p:nvSpPr>
          <p:cNvPr id="1638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dirty="0" smtClean="0">
                <a:latin typeface="Helvetica Neue" pitchFamily="3" charset="0"/>
              </a:rPr>
              <a:t>Руководства</a:t>
            </a:r>
            <a:r>
              <a:rPr lang="en-GB" altLang="fr-FR" dirty="0" smtClean="0">
                <a:latin typeface="Helvetica Neue" pitchFamily="3" charset="0"/>
              </a:rPr>
              <a:t> – </a:t>
            </a:r>
            <a:r>
              <a:rPr lang="ru-RU" altLang="fr-FR" dirty="0">
                <a:latin typeface="Helvetica Neue" pitchFamily="3" charset="0"/>
              </a:rPr>
              <a:t>п</a:t>
            </a:r>
            <a:r>
              <a:rPr lang="ru-RU" altLang="fr-FR" dirty="0" smtClean="0">
                <a:latin typeface="Helvetica Neue" pitchFamily="3" charset="0"/>
              </a:rPr>
              <a:t>ример Германия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5949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442" y="152400"/>
            <a:ext cx="8347869" cy="647700"/>
          </a:xfrm>
        </p:spPr>
        <p:txBody>
          <a:bodyPr/>
          <a:lstStyle/>
          <a:p>
            <a:pPr eaLnBrk="1" hangingPunct="1"/>
            <a:r>
              <a:rPr kumimoji="1" lang="ru-RU" altLang="fr-FR" i="1" dirty="0" smtClean="0"/>
              <a:t>Гомозиготная экспрессия</a:t>
            </a:r>
            <a:r>
              <a:rPr kumimoji="1" lang="en-GB" altLang="fr-FR" dirty="0" smtClean="0"/>
              <a:t>: </a:t>
            </a:r>
            <a:r>
              <a:rPr kumimoji="1" lang="ru-RU" altLang="fr-FR" dirty="0" smtClean="0"/>
              <a:t>зачем</a:t>
            </a:r>
            <a:r>
              <a:rPr kumimoji="1" lang="en-GB" altLang="fr-FR" dirty="0" smtClean="0"/>
              <a:t>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599" y="1143001"/>
            <a:ext cx="382481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000" dirty="0" smtClean="0">
                <a:latin typeface="Arial" charset="0"/>
                <a:ea typeface="ＭＳ Ｐゴシック" charset="0"/>
              </a:rPr>
              <a:t>Эффект дозы</a:t>
            </a:r>
            <a:endParaRPr lang="nl-NL" sz="40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83219"/>
              </p:ext>
            </p:extLst>
          </p:nvPr>
        </p:nvGraphicFramePr>
        <p:xfrm>
          <a:off x="1721" y="1989138"/>
          <a:ext cx="9751879" cy="414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74"/>
                <a:gridCol w="1600902"/>
                <a:gridCol w="1735903"/>
                <a:gridCol w="762000"/>
                <a:gridCol w="1066800"/>
                <a:gridCol w="2667000"/>
              </a:tblGrid>
              <a:tr h="640051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Стандартные эритроциты</a:t>
                      </a:r>
                      <a:endParaRPr lang="de-DE" sz="1800" b="1" i="0" dirty="0">
                        <a:solidFill>
                          <a:srgbClr val="FFFF33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Вы ожидаете увидеть</a:t>
                      </a:r>
                      <a:endParaRPr lang="de-DE" sz="1800" b="1" i="0" dirty="0">
                        <a:solidFill>
                          <a:srgbClr val="FFFF33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Эффект дозы не наблюдается</a:t>
                      </a:r>
                      <a:endParaRPr lang="de-DE" sz="1800" b="1" i="0" dirty="0">
                        <a:solidFill>
                          <a:srgbClr val="FFFF33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 anchor="b"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Наблюдается эффект дозы</a:t>
                      </a:r>
                      <a:endParaRPr lang="de-DE" sz="1800" b="1" i="0" dirty="0">
                        <a:solidFill>
                          <a:srgbClr val="FFFF33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baseline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Ночная или двойная</a:t>
                      </a:r>
                      <a:r>
                        <a:rPr lang="de-DE" sz="1800" b="1" i="0" baseline="0" dirty="0" smtClean="0">
                          <a:solidFill>
                            <a:srgbClr val="FFFF33"/>
                          </a:solidFill>
                          <a:latin typeface="Helvetica Neue"/>
                          <a:cs typeface="Helvetica Neue"/>
                        </a:rPr>
                        <a:t>?</a:t>
                      </a:r>
                    </a:p>
                  </a:txBody>
                  <a:tcPr marL="99043" marR="99043" marT="45706" marB="45706">
                    <a:solidFill>
                      <a:srgbClr val="3366FF"/>
                    </a:solidFill>
                  </a:tcPr>
                </a:tc>
              </a:tr>
              <a:tr h="370727"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Example</a:t>
                      </a:r>
                      <a:r>
                        <a:rPr lang="de-DE" sz="1800" b="1" i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r>
                        <a:rPr lang="de-DE" sz="18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a </a:t>
                      </a:r>
                      <a:r>
                        <a:rPr lang="de-DE" sz="18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patient</a:t>
                      </a:r>
                      <a:r>
                        <a:rPr lang="de-DE" sz="18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with</a:t>
                      </a:r>
                      <a:r>
                        <a:rPr lang="de-DE" sz="18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anti-</a:t>
                      </a:r>
                      <a:r>
                        <a:rPr lang="de-DE" sz="18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1" i="0" baseline="3000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b</a:t>
                      </a:r>
                      <a:endParaRPr lang="de-DE" sz="1800" b="1" i="0" baseline="30000" dirty="0">
                        <a:solidFill>
                          <a:srgbClr val="FF66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812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(</a:t>
                      </a:r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a+b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+)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1+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Одиночная доза 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0" i="0" baseline="30000" dirty="0" smtClean="0">
                          <a:latin typeface="Helvetica Neue"/>
                          <a:cs typeface="Helvetica Neue"/>
                        </a:rPr>
                        <a:t>a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 / Jk</a:t>
                      </a:r>
                      <a:r>
                        <a:rPr lang="de-DE" sz="1800" b="0" i="0" baseline="30000" dirty="0" smtClean="0">
                          <a:latin typeface="Helvetica Neue"/>
                          <a:cs typeface="Helvetica Neue"/>
                        </a:rPr>
                        <a:t>b</a:t>
                      </a:r>
                      <a:endParaRPr lang="de-DE" sz="1800" b="0" i="0" baseline="3000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noFill/>
                  </a:tcPr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(a-b+)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2+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1+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Двойная доза 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0" i="0" baseline="30000" dirty="0" smtClean="0">
                          <a:latin typeface="Helvetica Neue"/>
                          <a:cs typeface="Helvetica Neue"/>
                        </a:rPr>
                        <a:t>b</a:t>
                      </a:r>
                      <a:endParaRPr lang="de-DE" sz="1800" b="0" i="0" baseline="3000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(</a:t>
                      </a:r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a+b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-)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neg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Двойная доза 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800" b="0" i="0" baseline="30000" dirty="0" smtClean="0">
                          <a:latin typeface="Helvetica Neue"/>
                          <a:cs typeface="Helvetica Neue"/>
                        </a:rPr>
                        <a:t>a</a:t>
                      </a:r>
                    </a:p>
                  </a:txBody>
                  <a:tcPr marL="99043" marR="99043" marT="45706" marB="45706"/>
                </a:tc>
              </a:tr>
              <a:tr h="370727"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Example</a:t>
                      </a:r>
                      <a:r>
                        <a:rPr lang="de-DE" sz="1800" b="1" i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: a </a:t>
                      </a:r>
                      <a:r>
                        <a:rPr lang="de-DE" sz="1800" b="1" i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patient</a:t>
                      </a:r>
                      <a:r>
                        <a:rPr lang="de-DE" sz="1800" b="1" i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with</a:t>
                      </a:r>
                      <a:r>
                        <a:rPr lang="de-DE" sz="1800" b="1" i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anti-c</a:t>
                      </a:r>
                      <a:endParaRPr lang="de-DE" sz="1800" b="1" i="0" dirty="0">
                        <a:solidFill>
                          <a:srgbClr val="FF66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C+c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+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1+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Одиночная доза</a:t>
                      </a:r>
                      <a:r>
                        <a:rPr lang="de-DE" sz="1800" b="0" i="0" baseline="0" dirty="0" smtClean="0">
                          <a:latin typeface="Helvetica Neue"/>
                          <a:cs typeface="Helvetica Neue"/>
                        </a:rPr>
                        <a:t>C / c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>
                    <a:noFill/>
                  </a:tcPr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C-c+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2+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2+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Двойная доза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 c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Helvetica Neue"/>
                          <a:cs typeface="Helvetica Neue"/>
                        </a:rPr>
                        <a:t>C+c</a:t>
                      </a:r>
                      <a:r>
                        <a:rPr lang="de-DE" sz="1800" b="1" i="0" dirty="0" smtClean="0">
                          <a:latin typeface="Helvetica Neue"/>
                          <a:cs typeface="Helvetica Neue"/>
                        </a:rPr>
                        <a:t>-</a:t>
                      </a:r>
                      <a:endParaRPr lang="de-DE" sz="1800" b="1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latin typeface="Helvetica Neue"/>
                          <a:cs typeface="Helvetica Neue"/>
                        </a:rPr>
                        <a:t>neg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latin typeface="Helvetica Neue"/>
                          <a:cs typeface="Helvetica Neue"/>
                        </a:rPr>
                        <a:t>Двойная доза</a:t>
                      </a:r>
                      <a:r>
                        <a:rPr lang="de-DE" sz="1800" b="0" i="0" dirty="0" smtClean="0">
                          <a:latin typeface="Helvetica Neue"/>
                          <a:cs typeface="Helvetica Neue"/>
                        </a:rPr>
                        <a:t> C</a:t>
                      </a:r>
                      <a:endParaRPr lang="de-DE" sz="1800" b="0" i="0" dirty="0">
                        <a:latin typeface="Helvetica Neue"/>
                        <a:cs typeface="Helvetica Neue"/>
                      </a:endParaRPr>
                    </a:p>
                  </a:txBody>
                  <a:tcPr marL="99043" marR="99043" marT="45706" marB="45706"/>
                </a:tc>
              </a:tr>
            </a:tbl>
          </a:graphicData>
        </a:graphic>
      </p:graphicFrame>
      <p:sp>
        <p:nvSpPr>
          <p:cNvPr id="38955" name="AutoShape 43"/>
          <p:cNvSpPr>
            <a:spLocks noChangeArrowheads="1"/>
          </p:cNvSpPr>
          <p:nvPr/>
        </p:nvSpPr>
        <p:spPr bwMode="auto">
          <a:xfrm flipH="1">
            <a:off x="6604000" y="2667000"/>
            <a:ext cx="577850" cy="533400"/>
          </a:xfrm>
          <a:prstGeom prst="lightningBol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 flipH="1">
            <a:off x="6477000" y="4419600"/>
            <a:ext cx="577850" cy="533400"/>
          </a:xfrm>
          <a:prstGeom prst="lightningBol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/>
          </a:p>
        </p:txBody>
      </p:sp>
      <p:sp>
        <p:nvSpPr>
          <p:cNvPr id="3" name="TextBox 2"/>
          <p:cNvSpPr txBox="1"/>
          <p:nvPr/>
        </p:nvSpPr>
        <p:spPr>
          <a:xfrm>
            <a:off x="7054850" y="2903399"/>
            <a:ext cx="2897981" cy="175432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Если бы это был тест на совместимость</a:t>
            </a:r>
            <a:r>
              <a:rPr lang="de-CH" dirty="0" smtClean="0"/>
              <a:t>, </a:t>
            </a:r>
            <a:r>
              <a:rPr lang="ru-RU" dirty="0" smtClean="0"/>
              <a:t>доза считалась бы совместимой и ее бы перелили</a:t>
            </a:r>
            <a:r>
              <a:rPr lang="de-CH" dirty="0" smtClean="0"/>
              <a:t>: </a:t>
            </a:r>
            <a:r>
              <a:rPr lang="ru-RU" dirty="0" smtClean="0"/>
              <a:t>как результат - ТПР</a:t>
            </a:r>
            <a:r>
              <a:rPr lang="de-CH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3875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 animBg="1"/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89900" cy="563563"/>
          </a:xfrm>
        </p:spPr>
        <p:txBody>
          <a:bodyPr/>
          <a:lstStyle/>
          <a:p>
            <a:pPr eaLnBrk="1" hangingPunct="1"/>
            <a:r>
              <a:rPr lang="en-GB" altLang="fr-FR" b="1" dirty="0" err="1" smtClean="0">
                <a:solidFill>
                  <a:schemeClr val="bg1"/>
                </a:solidFill>
                <a:latin typeface="Helvetica Neue" pitchFamily="3" charset="0"/>
              </a:rPr>
              <a:t>DiaCell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 I-II-III </a:t>
            </a:r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спецификации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pic>
        <p:nvPicPr>
          <p:cNvPr id="18435" name="Content Placeholder 3" descr="P45184.91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4471" r="4498" b="55827"/>
          <a:stretch>
            <a:fillRect/>
          </a:stretch>
        </p:blipFill>
        <p:spPr bwMode="auto">
          <a:xfrm>
            <a:off x="1052513" y="1069976"/>
            <a:ext cx="491516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052512" y="2781301"/>
            <a:ext cx="8624888" cy="346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4572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altLang="fr-FR" sz="1900" dirty="0" smtClean="0">
                <a:solidFill>
                  <a:srgbClr val="FF0000"/>
                </a:solidFill>
              </a:rPr>
              <a:t>Обязательная </a:t>
            </a:r>
            <a:r>
              <a:rPr lang="de-DE" altLang="fr-FR" sz="1900" dirty="0" smtClean="0">
                <a:solidFill>
                  <a:srgbClr val="FF0000"/>
                </a:solidFill>
              </a:rPr>
              <a:t> </a:t>
            </a:r>
            <a:r>
              <a:rPr lang="ru-RU" altLang="fr-FR" sz="1900" dirty="0" smtClean="0"/>
              <a:t>постоянная</a:t>
            </a:r>
            <a:r>
              <a:rPr lang="de-DE" altLang="fr-FR" sz="1900" dirty="0" smtClean="0"/>
              <a:t> </a:t>
            </a:r>
            <a:r>
              <a:rPr lang="de-DE" altLang="fr-FR" sz="1900" dirty="0"/>
              <a:t>Rh </a:t>
            </a:r>
            <a:r>
              <a:rPr lang="ru-RU" altLang="fr-FR" sz="1900" dirty="0" smtClean="0"/>
              <a:t>комбинация</a:t>
            </a:r>
            <a:r>
              <a:rPr lang="de-DE" altLang="fr-FR" sz="1900" dirty="0" smtClean="0"/>
              <a:t>: DCCee </a:t>
            </a:r>
            <a:r>
              <a:rPr lang="ru-RU" altLang="fr-FR" sz="1900" dirty="0" smtClean="0"/>
              <a:t>или</a:t>
            </a:r>
            <a:r>
              <a:rPr lang="de-DE" altLang="fr-FR" sz="1900" dirty="0" smtClean="0"/>
              <a:t> R</a:t>
            </a:r>
            <a:r>
              <a:rPr lang="de-DE" altLang="fr-FR" sz="1900" baseline="-25000" dirty="0" smtClean="0"/>
              <a:t>1</a:t>
            </a:r>
            <a:r>
              <a:rPr lang="de-DE" altLang="fr-FR" sz="1900" dirty="0" smtClean="0"/>
              <a:t>R</a:t>
            </a:r>
            <a:r>
              <a:rPr lang="de-DE" altLang="fr-FR" sz="1900" baseline="-25000" dirty="0" smtClean="0"/>
              <a:t>1</a:t>
            </a:r>
            <a:r>
              <a:rPr lang="de-DE" altLang="fr-FR" sz="1900" dirty="0" smtClean="0"/>
              <a:t>, DccEE </a:t>
            </a:r>
            <a:r>
              <a:rPr lang="ru-RU" altLang="fr-FR" sz="1900" dirty="0" smtClean="0"/>
              <a:t>или</a:t>
            </a:r>
            <a:r>
              <a:rPr lang="de-DE" altLang="fr-FR" sz="1900" dirty="0" smtClean="0"/>
              <a:t> R</a:t>
            </a:r>
            <a:r>
              <a:rPr lang="de-DE" altLang="fr-FR" sz="1900" baseline="-25000" dirty="0" smtClean="0"/>
              <a:t>2</a:t>
            </a:r>
            <a:r>
              <a:rPr lang="de-DE" altLang="fr-FR" sz="1900" dirty="0" smtClean="0"/>
              <a:t>R</a:t>
            </a:r>
            <a:r>
              <a:rPr lang="de-DE" altLang="fr-FR" sz="1900" baseline="-25000" dirty="0" smtClean="0"/>
              <a:t>2</a:t>
            </a:r>
            <a:r>
              <a:rPr lang="de-DE" altLang="fr-FR" sz="1900" dirty="0" smtClean="0"/>
              <a:t> </a:t>
            </a:r>
            <a:r>
              <a:rPr lang="ru-RU" altLang="fr-FR" sz="1900" dirty="0" smtClean="0"/>
              <a:t>и</a:t>
            </a:r>
            <a:r>
              <a:rPr lang="de-DE" altLang="fr-FR" sz="1900" dirty="0" smtClean="0"/>
              <a:t> ccee </a:t>
            </a:r>
            <a:r>
              <a:rPr lang="ru-RU" altLang="fr-FR" sz="1900" dirty="0" smtClean="0"/>
              <a:t>или </a:t>
            </a:r>
            <a:r>
              <a:rPr lang="de-DE" altLang="fr-FR" sz="1900" dirty="0" smtClean="0"/>
              <a:t>rr </a:t>
            </a:r>
            <a:r>
              <a:rPr lang="de-DE" altLang="fr-FR" sz="1900" dirty="0"/>
              <a:t/>
            </a:r>
            <a:br>
              <a:rPr lang="de-DE" altLang="fr-FR" sz="1900" dirty="0"/>
            </a:br>
            <a:r>
              <a:rPr lang="ru-RU" altLang="fr-FR" sz="1900" dirty="0" smtClean="0"/>
              <a:t>и</a:t>
            </a:r>
            <a:r>
              <a:rPr lang="de-DE" altLang="fr-FR" sz="1900" dirty="0" smtClean="0"/>
              <a:t> </a:t>
            </a:r>
            <a:r>
              <a:rPr lang="ru-RU" altLang="fr-FR" sz="1900" dirty="0" smtClean="0"/>
              <a:t>эритроцит</a:t>
            </a:r>
            <a:r>
              <a:rPr lang="de-DE" altLang="fr-FR" sz="1900" dirty="0" smtClean="0"/>
              <a:t> </a:t>
            </a:r>
            <a:r>
              <a:rPr lang="de-DE" altLang="fr-FR" sz="1900" dirty="0"/>
              <a:t>I </a:t>
            </a:r>
            <a:r>
              <a:rPr lang="de-DE" altLang="fr-FR" sz="1900" dirty="0">
                <a:sym typeface="Wingdings" pitchFamily="2" charset="2"/>
              </a:rPr>
              <a:t> C</a:t>
            </a:r>
            <a:r>
              <a:rPr lang="de-DE" altLang="fr-FR" sz="1900" baseline="30000" dirty="0">
                <a:sym typeface="Wingdings" pitchFamily="2" charset="2"/>
              </a:rPr>
              <a:t>w</a:t>
            </a:r>
            <a:r>
              <a:rPr lang="de-DE" altLang="fr-FR" sz="1900" dirty="0">
                <a:sym typeface="Wingdings" pitchFamily="2" charset="2"/>
              </a:rPr>
              <a:t>+</a:t>
            </a:r>
            <a:endParaRPr lang="de-DE" altLang="fr-FR" sz="19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altLang="fr-FR" sz="1900" dirty="0" smtClean="0">
                <a:solidFill>
                  <a:srgbClr val="CD0921"/>
                </a:solidFill>
              </a:rPr>
              <a:t>Обязательное</a:t>
            </a:r>
            <a:r>
              <a:rPr lang="de-DE" altLang="fr-FR" sz="1900" dirty="0" smtClean="0">
                <a:solidFill>
                  <a:srgbClr val="CD0921"/>
                </a:solidFill>
              </a:rPr>
              <a:t> </a:t>
            </a:r>
            <a:r>
              <a:rPr lang="ru-RU" altLang="fr-FR" sz="1900" dirty="0" smtClean="0"/>
              <a:t>присутствие антигенов</a:t>
            </a:r>
            <a:r>
              <a:rPr lang="de-DE" altLang="fr-FR" sz="1900" dirty="0" smtClean="0"/>
              <a:t>:</a:t>
            </a:r>
            <a:r>
              <a:rPr lang="de-DE" altLang="fr-FR" sz="1900" dirty="0"/>
              <a:t/>
            </a:r>
            <a:br>
              <a:rPr lang="de-DE" altLang="fr-FR" sz="1900" dirty="0"/>
            </a:br>
            <a:r>
              <a:rPr lang="de-DE" altLang="fr-FR" sz="1900" dirty="0"/>
              <a:t>K, k, Fy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Fy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Jk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Jk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Le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Le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P</a:t>
            </a:r>
            <a:r>
              <a:rPr lang="de-DE" altLang="fr-FR" sz="1900" baseline="-25000" dirty="0"/>
              <a:t>1</a:t>
            </a:r>
            <a:r>
              <a:rPr lang="de-DE" altLang="fr-FR" sz="1900" dirty="0"/>
              <a:t>, M, N, S, 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altLang="fr-FR" sz="1900" dirty="0" smtClean="0"/>
              <a:t>Эти антигены </a:t>
            </a:r>
            <a:r>
              <a:rPr lang="ru-RU" altLang="fr-FR" sz="1900" dirty="0" smtClean="0">
                <a:solidFill>
                  <a:srgbClr val="CD0921"/>
                </a:solidFill>
              </a:rPr>
              <a:t>обязательно</a:t>
            </a:r>
            <a:r>
              <a:rPr lang="de-DE" altLang="fr-FR" sz="1900" dirty="0" smtClean="0">
                <a:solidFill>
                  <a:srgbClr val="CD0921"/>
                </a:solidFill>
              </a:rPr>
              <a:t> </a:t>
            </a:r>
            <a:r>
              <a:rPr lang="ru-RU" altLang="fr-FR" sz="1900" dirty="0" smtClean="0"/>
              <a:t>в двойной дозе</a:t>
            </a:r>
            <a:r>
              <a:rPr lang="de-DE" altLang="fr-FR" sz="1900" dirty="0"/>
              <a:t/>
            </a:r>
            <a:br>
              <a:rPr lang="de-DE" altLang="fr-FR" sz="1900" dirty="0"/>
            </a:br>
            <a:r>
              <a:rPr lang="de-DE" altLang="fr-FR" sz="1900" dirty="0"/>
              <a:t>Fy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Fy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Jk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Jk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M, S, </a:t>
            </a:r>
            <a:r>
              <a:rPr lang="de-DE" altLang="fr-FR" sz="1900" dirty="0" smtClean="0"/>
              <a:t>s</a:t>
            </a:r>
            <a:endParaRPr lang="de-DE" altLang="fr-FR" sz="1900" dirty="0"/>
          </a:p>
        </p:txBody>
      </p:sp>
    </p:spTree>
    <p:extLst>
      <p:ext uri="{BB962C8B-B14F-4D97-AF65-F5344CB8AC3E}">
        <p14:creationId xmlns:p14="http://schemas.microsoft.com/office/powerpoint/2010/main" val="3020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P45184.91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23634" r="28587" b="55827"/>
          <a:stretch>
            <a:fillRect/>
          </a:stretch>
        </p:blipFill>
        <p:spPr bwMode="auto">
          <a:xfrm>
            <a:off x="-32677" y="1125539"/>
            <a:ext cx="992835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15444"/>
              </p:ext>
            </p:extLst>
          </p:nvPr>
        </p:nvGraphicFramePr>
        <p:xfrm>
          <a:off x="457463" y="3429000"/>
          <a:ext cx="8805333" cy="1441450"/>
        </p:xfrm>
        <a:graphic>
          <a:graphicData uri="http://schemas.openxmlformats.org/drawingml/2006/table">
            <a:tbl>
              <a:tblPr/>
              <a:tblGrid>
                <a:gridCol w="1980937"/>
                <a:gridCol w="609600"/>
                <a:gridCol w="609600"/>
                <a:gridCol w="685800"/>
                <a:gridCol w="609600"/>
                <a:gridCol w="685800"/>
                <a:gridCol w="762000"/>
                <a:gridCol w="635472"/>
                <a:gridCol w="2226524"/>
              </a:tblGrid>
              <a:tr h="37147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RH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KEL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FY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JK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LE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P1PK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MNS</a:t>
                      </a: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„Frequency</a:t>
                      </a:r>
                      <a:r>
                        <a:rPr kumimoji="0" lang="de-DE" alt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“</a:t>
                      </a:r>
                      <a:endParaRPr kumimoji="0" lang="de-DE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9" marR="9906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Эритроциты</a:t>
                      </a:r>
                      <a:r>
                        <a:rPr kumimoji="0" lang="de-DE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I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0,02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0,90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0,34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0,26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0,72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0,79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0,22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± 1 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у</a:t>
                      </a: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5,000 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доноров</a:t>
                      </a: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13759" marR="13759" marT="1269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Эритроциты </a:t>
                      </a:r>
                      <a:r>
                        <a:rPr kumimoji="0" lang="de-DE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II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0,03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0,90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0,49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0,50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0,72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0,79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0,06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± 1 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у</a:t>
                      </a: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4,000 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доноров</a:t>
                      </a: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  </a:t>
                      </a:r>
                    </a:p>
                  </a:txBody>
                  <a:tcPr marL="13759" marR="13759" marT="1269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7E8"/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Эритроциты </a:t>
                      </a:r>
                      <a:r>
                        <a:rPr kumimoji="0" lang="de-DE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III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0,15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0,10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0,17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0,23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0,22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0,21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0,15</a:t>
                      </a:r>
                    </a:p>
                  </a:txBody>
                  <a:tcPr marL="99069" marR="99069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± 1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 у </a:t>
                      </a:r>
                      <a:r>
                        <a:rPr kumimoji="0" lang="en-US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250,000 </a:t>
                      </a:r>
                      <a:r>
                        <a:rPr kumimoji="0" lang="ru-RU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itchFamily="3" charset="0"/>
                          <a:ea typeface="MS PGothic" pitchFamily="34" charset="-128"/>
                        </a:rPr>
                        <a:t>доноров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13759" marR="13759" marT="1269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C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465" y="5085184"/>
            <a:ext cx="9254064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</a:rPr>
              <a:t>Мы произвели </a:t>
            </a:r>
            <a:r>
              <a:rPr lang="de-DE" altLang="fr-FR" sz="1800" dirty="0" smtClean="0">
                <a:solidFill>
                  <a:srgbClr val="000000"/>
                </a:solidFill>
              </a:rPr>
              <a:t>± 300 </a:t>
            </a:r>
            <a:r>
              <a:rPr lang="ru-RU" altLang="fr-FR" sz="1800" dirty="0" smtClean="0">
                <a:solidFill>
                  <a:srgbClr val="000000"/>
                </a:solidFill>
              </a:rPr>
              <a:t>различных партий </a:t>
            </a:r>
            <a:r>
              <a:rPr lang="de-DE" altLang="fr-FR" sz="1800" dirty="0" smtClean="0">
                <a:solidFill>
                  <a:srgbClr val="000000"/>
                </a:solidFill>
              </a:rPr>
              <a:t> DiaCell I-II-III</a:t>
            </a:r>
            <a:r>
              <a:rPr lang="ru-RU" altLang="fr-FR" sz="1800" dirty="0" smtClean="0">
                <a:solidFill>
                  <a:srgbClr val="000000"/>
                </a:solidFill>
              </a:rPr>
              <a:t> в </a:t>
            </a:r>
            <a:r>
              <a:rPr lang="de-DE" altLang="fr-FR" sz="1800" dirty="0" smtClean="0">
                <a:solidFill>
                  <a:srgbClr val="000000"/>
                </a:solidFill>
              </a:rPr>
              <a:t>2018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de-DE" altLang="fr-FR" sz="1800" dirty="0" smtClean="0">
                <a:solidFill>
                  <a:srgbClr val="000000"/>
                </a:solidFill>
              </a:rPr>
              <a:t>3</a:t>
            </a:r>
            <a:r>
              <a:rPr lang="ru-RU" altLang="fr-FR" sz="1800" dirty="0" smtClean="0">
                <a:solidFill>
                  <a:srgbClr val="000000"/>
                </a:solidFill>
              </a:rPr>
              <a:t>- х клеточная панель необходима для того, чтобы соответствовать всем требованиям</a:t>
            </a:r>
            <a:endParaRPr lang="de-DE" altLang="fr-FR" sz="1800" dirty="0" smtClean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altLang="fr-FR" sz="1800" dirty="0" smtClean="0">
                <a:solidFill>
                  <a:srgbClr val="000000"/>
                </a:solidFill>
              </a:rPr>
              <a:t>Что мы делаем</a:t>
            </a:r>
            <a:r>
              <a:rPr lang="de-DE" altLang="fr-FR" sz="1800" dirty="0" smtClean="0">
                <a:solidFill>
                  <a:srgbClr val="000000"/>
                </a:solidFill>
              </a:rPr>
              <a:t>! </a:t>
            </a:r>
            <a:r>
              <a:rPr lang="ru-RU" altLang="fr-FR" sz="1800" dirty="0" smtClean="0">
                <a:solidFill>
                  <a:srgbClr val="000000"/>
                </a:solidFill>
              </a:rPr>
              <a:t>Серия за серией</a:t>
            </a:r>
            <a:r>
              <a:rPr lang="de-DE" altLang="fr-FR" sz="1800" dirty="0" smtClean="0">
                <a:solidFill>
                  <a:srgbClr val="000000"/>
                </a:solidFill>
              </a:rPr>
              <a:t>!!!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32654" y="2204864"/>
            <a:ext cx="624069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54858" y="2873050"/>
            <a:ext cx="156017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79148" y="2266010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21045" y="2280734"/>
            <a:ext cx="156017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79148" y="2852936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74194" y="2276872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59026" y="2852936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15252" y="2276872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215252" y="2564904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15252" y="2852936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941647" y="2558709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385382" y="2276872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385382" y="2564904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385382" y="2852936"/>
            <a:ext cx="390043" cy="1548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9556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89900" cy="563563"/>
          </a:xfrm>
        </p:spPr>
        <p:txBody>
          <a:bodyPr/>
          <a:lstStyle/>
          <a:p>
            <a:pPr eaLnBrk="1" hangingPunct="1"/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Это 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“</a:t>
            </a:r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редкие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” </a:t>
            </a:r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эритроциты</a:t>
            </a:r>
            <a:r>
              <a:rPr lang="en-GB" altLang="fr-FR" b="1" dirty="0" smtClean="0">
                <a:solidFill>
                  <a:schemeClr val="bg1"/>
                </a:solidFill>
                <a:latin typeface="Helvetica Neue" pitchFamily="3" charset="0"/>
              </a:rPr>
              <a:t>!</a:t>
            </a:r>
            <a:endParaRPr lang="fr-FR" altLang="fr-F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9539" y="76200"/>
            <a:ext cx="7121658" cy="646113"/>
          </a:xfrm>
        </p:spPr>
        <p:txBody>
          <a:bodyPr/>
          <a:lstStyle/>
          <a:p>
            <a:pPr eaLnBrk="1" hangingPunct="1"/>
            <a:r>
              <a:rPr lang="ru-RU" altLang="fr-FR" b="1" dirty="0" smtClean="0">
                <a:solidFill>
                  <a:schemeClr val="bg1"/>
                </a:solidFill>
                <a:latin typeface="Helvetica Neue" pitchFamily="3" charset="0"/>
              </a:rPr>
              <a:t>Разница в законодательствах</a:t>
            </a:r>
            <a:endParaRPr lang="en-GB" altLang="fr-FR" b="1" dirty="0" smtClean="0">
              <a:solidFill>
                <a:schemeClr val="bg1"/>
              </a:solidFill>
              <a:latin typeface="Helvetica Neue" pitchFamily="3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517" y="1052514"/>
          <a:ext cx="9660071" cy="4953001"/>
        </p:xfrm>
        <a:graphic>
          <a:graphicData uri="http://schemas.openxmlformats.org/drawingml/2006/table">
            <a:tbl>
              <a:tblPr/>
              <a:tblGrid>
                <a:gridCol w="804863"/>
                <a:gridCol w="624285"/>
                <a:gridCol w="701675"/>
                <a:gridCol w="1155700"/>
                <a:gridCol w="2433505"/>
                <a:gridCol w="1310481"/>
                <a:gridCol w="1264047"/>
                <a:gridCol w="1365515"/>
              </a:tblGrid>
              <a:tr h="822427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Country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 cells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RH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Not on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Antigen 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List 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Double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dose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mandatory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Double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dose</a:t>
                      </a:r>
                      <a:b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recommended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LIA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Other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UK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Min 2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b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endParaRPr kumimoji="0" lang="de-DE" altLang="fr-FR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Le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P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endParaRPr kumimoji="0" lang="de-DE" altLang="fr-FR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S, s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not essential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639842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NL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b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rr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endParaRPr kumimoji="0" lang="de-DE" altLang="fr-FR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k, Fyª, Fy</a:t>
                      </a:r>
                      <a:r>
                        <a:rPr kumimoji="0" lang="nb-NO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nb-NO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Jkª, Jk</a:t>
                      </a:r>
                      <a:r>
                        <a:rPr kumimoji="0" lang="nb-NO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nb-NO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M, S, s 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Luª, Wrª and Kpª not compulsary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639842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FR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b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rr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endParaRPr kumimoji="0" lang="de-DE" altLang="fr-FR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s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36581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DE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Min 2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endParaRPr kumimoji="0" lang="de-DE" altLang="fr-FR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D, c, Fy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en-U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S, s 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259122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AT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Min 2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 gridSpan="6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die sich in ihrem Antigenmuster ergänzen</a:t>
                      </a:r>
                      <a:r>
                        <a:rPr kumimoji="0" lang="en-US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”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endParaRPr kumimoji="0" lang="de-DE" altLang="fr-F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7091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CH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S, 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Lu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wenn möglich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Wr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Vw neg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427091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c, E, e, 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S, s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wenn möglich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NO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C, D, E, c, e, Fy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is-IS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is-I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M, N, S, s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„alle klinisk viktige antigener</a:t>
                      </a:r>
                      <a:r>
                        <a:rPr kumimoji="0" lang="de-DE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“</a:t>
                      </a:r>
                      <a:endParaRPr kumimoji="0" lang="de-DE" altLang="fr-F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 – NZ</a:t>
                      </a:r>
                      <a:endParaRPr kumimoji="0" lang="de-DE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Min 2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b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endParaRPr kumimoji="0" lang="de-DE" altLang="fr-FR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Kp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Le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P</a:t>
                      </a:r>
                      <a:r>
                        <a:rPr kumimoji="0" lang="de-DE" altLang="fr-F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endParaRPr kumimoji="0" lang="de-DE" altLang="fr-FR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Fy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Jk</a:t>
                      </a:r>
                      <a:r>
                        <a:rPr kumimoji="0" lang="de-DE" alt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endParaRPr kumimoji="0" lang="de-DE" altLang="fr-FR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S, s</a:t>
                      </a: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pitchFamily="3" charset="0"/>
                        <a:ea typeface="MS PGothic" pitchFamily="34" charset="-128"/>
                      </a:endParaRPr>
                    </a:p>
                  </a:txBody>
                  <a:tcPr marL="99060" marR="99060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E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63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0080" y="152400"/>
            <a:ext cx="7665720" cy="646112"/>
          </a:xfrm>
        </p:spPr>
        <p:txBody>
          <a:bodyPr/>
          <a:lstStyle/>
          <a:p>
            <a:pPr eaLnBrk="1" hangingPunct="1"/>
            <a:r>
              <a:rPr lang="ru-RU" altLang="fr-FR" dirty="0" smtClean="0">
                <a:latin typeface="Helvetica Neue" pitchFamily="3" charset="0"/>
              </a:rPr>
              <a:t>Отрицательный скрининг антител</a:t>
            </a:r>
            <a:endParaRPr lang="en-GB" altLang="fr-FR" dirty="0" smtClean="0">
              <a:latin typeface="Helvetica Neue" pitchFamily="3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155700"/>
            <a:ext cx="9331590" cy="2197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Означает ли это что антитела отсутствуют</a:t>
            </a:r>
            <a:r>
              <a:rPr lang="en-GB" altLang="fr-FR" sz="2200" dirty="0" smtClean="0">
                <a:latin typeface="Helvetica Neue" pitchFamily="3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НННДА</a:t>
            </a:r>
            <a:r>
              <a:rPr lang="en-GB" altLang="fr-FR" sz="2200" dirty="0" smtClean="0">
                <a:latin typeface="Helvetica Neue" pitchFamily="3" charset="0"/>
              </a:rPr>
              <a:t>, 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Антитела направленные против редко встречающихся антигенов </a:t>
            </a:r>
            <a:r>
              <a:rPr lang="en-GB" altLang="fr-FR" sz="2200" dirty="0" smtClean="0">
                <a:latin typeface="Helvetica Neue" pitchFamily="3" charset="0"/>
              </a:rPr>
              <a:t>(LIA)</a:t>
            </a:r>
            <a:r>
              <a:rPr lang="ru-RU" altLang="fr-FR" sz="2200" dirty="0" smtClean="0">
                <a:latin typeface="Helvetica Neue" pitchFamily="3" charset="0"/>
              </a:rPr>
              <a:t>,</a:t>
            </a:r>
            <a:r>
              <a:rPr lang="en-GB" altLang="fr-FR" sz="2200" dirty="0" smtClean="0">
                <a:latin typeface="Helvetica Neue" pitchFamily="3" charset="0"/>
              </a:rPr>
              <a:t> </a:t>
            </a:r>
            <a:r>
              <a:rPr lang="ru-RU" altLang="fr-FR" sz="2200" dirty="0" smtClean="0">
                <a:latin typeface="Helvetica Neue" pitchFamily="3" charset="0"/>
              </a:rPr>
              <a:t>присутствующих не на всех эритроцитах, не определяются</a:t>
            </a:r>
            <a:r>
              <a:rPr lang="en-GB" altLang="fr-FR" sz="2200" dirty="0" smtClean="0">
                <a:latin typeface="Helvetica Neue" pitchFamily="3" charset="0"/>
              </a:rPr>
              <a:t>!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Перечень их достаточно большой</a:t>
            </a:r>
            <a:r>
              <a:rPr lang="en-GB" altLang="fr-FR" sz="2200" dirty="0" smtClean="0">
                <a:latin typeface="Helvetica Neue" pitchFamily="3" charset="0"/>
              </a:rPr>
              <a:t>!!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fr-FR" sz="2200" dirty="0" smtClean="0">
                <a:latin typeface="Helvetica Neue" pitchFamily="3" charset="0"/>
              </a:rPr>
              <a:t>Таким образом, все это вопрос риска и принятия (или не принятия)</a:t>
            </a:r>
            <a:r>
              <a:rPr lang="en-GB" altLang="fr-FR" sz="2200" dirty="0" smtClean="0">
                <a:latin typeface="Helvetica Neue" pitchFamily="3" charset="0"/>
              </a:rPr>
              <a:t> </a:t>
            </a:r>
            <a:endParaRPr lang="ru-RU" altLang="fr-FR" sz="2200" dirty="0" smtClean="0">
              <a:latin typeface="Helvetica Neue" pitchFamily="3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fr-FR" sz="2200" dirty="0">
                <a:latin typeface="Helvetica Neue" pitchFamily="3" charset="0"/>
              </a:rPr>
              <a:t> </a:t>
            </a:r>
            <a:r>
              <a:rPr lang="ru-RU" altLang="fr-FR" sz="2200" dirty="0" smtClean="0">
                <a:latin typeface="Helvetica Neue" pitchFamily="3" charset="0"/>
              </a:rPr>
              <a:t>      этого риска</a:t>
            </a:r>
            <a:endParaRPr lang="en-GB" altLang="fr-FR" sz="2200" dirty="0" smtClean="0">
              <a:latin typeface="Helvetica Neue" pitchFamily="3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fr-FR" sz="2200" dirty="0" smtClean="0">
              <a:latin typeface="Helvetica Neue" pitchFamily="3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3796" y="3511550"/>
            <a:ext cx="5444860" cy="3157538"/>
            <a:chOff x="1258888" y="3510757"/>
            <a:chExt cx="5026025" cy="3159124"/>
          </a:xfrm>
        </p:grpSpPr>
        <p:pic>
          <p:nvPicPr>
            <p:cNvPr id="45059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3510757"/>
              <a:ext cx="5026025" cy="287496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1"/>
            <p:cNvSpPr txBox="1">
              <a:spLocks noChangeArrowheads="1"/>
            </p:cNvSpPr>
            <p:nvPr/>
          </p:nvSpPr>
          <p:spPr bwMode="auto">
            <a:xfrm>
              <a:off x="1258888" y="6407944"/>
              <a:ext cx="46085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100"/>
                <a:t>Courtesy P Ligthart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3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ru-RU" altLang="fr-FR" dirty="0" smtClean="0"/>
              <a:t>Пример Нидерландов</a:t>
            </a:r>
            <a:endParaRPr kumimoji="1" lang="en-GB" altLang="fr-FR" dirty="0" smtClean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46894" y="5732463"/>
            <a:ext cx="3002756" cy="247650"/>
          </a:xfrm>
          <a:prstGeom prst="rect">
            <a:avLst/>
          </a:prstGeom>
          <a:gradFill rotWithShape="1">
            <a:gsLst>
              <a:gs pos="0">
                <a:srgbClr val="E1D6D8"/>
              </a:gs>
              <a:gs pos="100000">
                <a:srgbClr val="B4A9AB"/>
              </a:gs>
            </a:gsLst>
            <a:lin ang="5400000"/>
          </a:gradFill>
          <a:ln w="9525">
            <a:solidFill>
              <a:srgbClr val="AFA6A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nl-NL" sz="1000" dirty="0">
                <a:solidFill>
                  <a:srgbClr val="008000"/>
                </a:solidFill>
                <a:latin typeface="Helvetica Neue Medium"/>
                <a:ea typeface="+mn-ea"/>
                <a:cs typeface="Helvetica Neue Medium"/>
              </a:rPr>
              <a:t>Schonewille H. </a:t>
            </a:r>
            <a:r>
              <a:rPr lang="nl-NL" sz="1000" dirty="0" err="1">
                <a:solidFill>
                  <a:srgbClr val="008000"/>
                </a:solidFill>
                <a:latin typeface="Helvetica Neue Medium"/>
                <a:ea typeface="+mn-ea"/>
                <a:cs typeface="Helvetica Neue Medium"/>
              </a:rPr>
              <a:t>Transfusion</a:t>
            </a:r>
            <a:r>
              <a:rPr lang="nl-NL" sz="1000" dirty="0">
                <a:solidFill>
                  <a:srgbClr val="008000"/>
                </a:solidFill>
                <a:latin typeface="Helvetica Neue Medium"/>
                <a:ea typeface="+mn-ea"/>
                <a:cs typeface="Helvetica Neue Medium"/>
              </a:rPr>
              <a:t> 2003; 43:939-44</a:t>
            </a:r>
          </a:p>
        </p:txBody>
      </p: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132427" y="1169988"/>
            <a:ext cx="5890285" cy="636587"/>
            <a:chOff x="51" y="1392"/>
            <a:chExt cx="3425" cy="401"/>
          </a:xfrm>
        </p:grpSpPr>
        <p:grpSp>
          <p:nvGrpSpPr>
            <p:cNvPr id="25627" name="Group 34"/>
            <p:cNvGrpSpPr>
              <a:grpSpLocks/>
            </p:cNvGrpSpPr>
            <p:nvPr/>
          </p:nvGrpSpPr>
          <p:grpSpPr bwMode="auto">
            <a:xfrm>
              <a:off x="332" y="1392"/>
              <a:ext cx="3144" cy="285"/>
              <a:chOff x="332" y="1392"/>
              <a:chExt cx="3144" cy="285"/>
            </a:xfrm>
          </p:grpSpPr>
          <p:sp>
            <p:nvSpPr>
              <p:cNvPr id="67590" name="AutoShape 6"/>
              <p:cNvSpPr>
                <a:spLocks noChangeArrowheads="1"/>
              </p:cNvSpPr>
              <p:nvPr/>
            </p:nvSpPr>
            <p:spPr bwMode="auto">
              <a:xfrm>
                <a:off x="332" y="1392"/>
                <a:ext cx="2932" cy="143"/>
              </a:xfrm>
              <a:prstGeom prst="rightArrow">
                <a:avLst>
                  <a:gd name="adj1" fmla="val 50000"/>
                  <a:gd name="adj2" fmla="val 512587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592" name="Text Box 8"/>
              <p:cNvSpPr txBox="1">
                <a:spLocks noChangeArrowheads="1"/>
              </p:cNvSpPr>
              <p:nvPr/>
            </p:nvSpPr>
            <p:spPr bwMode="auto">
              <a:xfrm>
                <a:off x="334" y="1444"/>
                <a:ext cx="40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nl-NL">
                    <a:latin typeface="Arial" charset="0"/>
                    <a:ea typeface="ＭＳ Ｐゴシック" charset="0"/>
                  </a:rPr>
                  <a:t>1978</a:t>
                </a:r>
              </a:p>
            </p:txBody>
          </p:sp>
          <p:sp>
            <p:nvSpPr>
              <p:cNvPr id="67597" name="Text Box 13"/>
              <p:cNvSpPr txBox="1">
                <a:spLocks noChangeArrowheads="1"/>
              </p:cNvSpPr>
              <p:nvPr/>
            </p:nvSpPr>
            <p:spPr bwMode="auto">
              <a:xfrm>
                <a:off x="3070" y="1444"/>
                <a:ext cx="40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nl-NL">
                    <a:latin typeface="Arial" charset="0"/>
                    <a:ea typeface="ＭＳ Ｐゴシック" charset="0"/>
                  </a:rPr>
                  <a:t>1990</a:t>
                </a:r>
              </a:p>
            </p:txBody>
          </p:sp>
        </p:grp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51" y="1560"/>
              <a:ext cx="28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 smtClean="0">
                  <a:solidFill>
                    <a:srgbClr val="FF00FF"/>
                  </a:solidFill>
                  <a:ea typeface="ＭＳ Ｐゴシック" charset="0"/>
                </a:rPr>
                <a:t>Полностью тесты на совместимость НПАГТ</a:t>
              </a:r>
              <a:endParaRPr lang="nl-NL" dirty="0">
                <a:solidFill>
                  <a:srgbClr val="FF00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20" name="Group 36"/>
          <p:cNvGrpSpPr>
            <a:grpSpLocks/>
          </p:cNvGrpSpPr>
          <p:nvPr/>
        </p:nvGrpSpPr>
        <p:grpSpPr bwMode="auto">
          <a:xfrm>
            <a:off x="5575565" y="1169990"/>
            <a:ext cx="4375150" cy="636588"/>
            <a:chOff x="3216" y="1392"/>
            <a:chExt cx="2544" cy="401"/>
          </a:xfrm>
        </p:grpSpPr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5354" y="1444"/>
              <a:ext cx="4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>
                  <a:latin typeface="Arial" charset="0"/>
                  <a:ea typeface="ＭＳ Ｐゴシック" charset="0"/>
                </a:rPr>
                <a:t>2000</a:t>
              </a:r>
            </a:p>
          </p:txBody>
        </p:sp>
        <p:sp>
          <p:nvSpPr>
            <p:cNvPr id="67595" name="AutoShape 11"/>
            <p:cNvSpPr>
              <a:spLocks noChangeArrowheads="1"/>
            </p:cNvSpPr>
            <p:nvPr/>
          </p:nvSpPr>
          <p:spPr bwMode="auto">
            <a:xfrm>
              <a:off x="3216" y="1392"/>
              <a:ext cx="2267" cy="144"/>
            </a:xfrm>
            <a:prstGeom prst="rightArrow">
              <a:avLst>
                <a:gd name="adj1" fmla="val 50000"/>
                <a:gd name="adj2" fmla="val 393576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4274" y="1560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T&amp;S</a:t>
              </a:r>
            </a:p>
          </p:txBody>
        </p:sp>
      </p:grpSp>
      <p:grpSp>
        <p:nvGrpSpPr>
          <p:cNvPr id="67621" name="Group 37"/>
          <p:cNvGrpSpPr>
            <a:grpSpLocks/>
          </p:cNvGrpSpPr>
          <p:nvPr/>
        </p:nvGrpSpPr>
        <p:grpSpPr bwMode="auto">
          <a:xfrm>
            <a:off x="679319" y="1855787"/>
            <a:ext cx="8966994" cy="484187"/>
            <a:chOff x="369" y="1824"/>
            <a:chExt cx="5214" cy="305"/>
          </a:xfrm>
        </p:grpSpPr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369" y="1824"/>
              <a:ext cx="5214" cy="144"/>
            </a:xfrm>
            <a:prstGeom prst="rightArrow">
              <a:avLst>
                <a:gd name="adj1" fmla="val 50000"/>
                <a:gd name="adj2" fmla="val 905208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2159" y="1896"/>
              <a:ext cx="23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dirty="0">
                  <a:latin typeface="Arial" charset="0"/>
                  <a:ea typeface="ＭＳ Ｐゴシック" charset="0"/>
                </a:rPr>
                <a:t>1795 </a:t>
              </a:r>
              <a:r>
                <a:rPr lang="ru-RU" dirty="0" smtClean="0">
                  <a:latin typeface="Arial" charset="0"/>
                  <a:ea typeface="ＭＳ Ｐゴシック" charset="0"/>
                </a:rPr>
                <a:t>пациентов с </a:t>
              </a:r>
              <a:r>
                <a:rPr lang="nl-NL" dirty="0" smtClean="0">
                  <a:latin typeface="Arial" charset="0"/>
                  <a:ea typeface="ＭＳ Ｐゴシック" charset="0"/>
                </a:rPr>
                <a:t>2257 </a:t>
              </a:r>
              <a:r>
                <a:rPr lang="ru-RU" dirty="0" smtClean="0">
                  <a:latin typeface="Arial" charset="0"/>
                  <a:ea typeface="ＭＳ Ｐゴシック" charset="0"/>
                </a:rPr>
                <a:t>антителами</a:t>
              </a:r>
              <a:endParaRPr lang="nl-NL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615686" y="2389188"/>
            <a:ext cx="5068227" cy="674687"/>
            <a:chOff x="332" y="2160"/>
            <a:chExt cx="2947" cy="425"/>
          </a:xfrm>
        </p:grpSpPr>
        <p:sp>
          <p:nvSpPr>
            <p:cNvPr id="67606" name="AutoShape 22"/>
            <p:cNvSpPr>
              <a:spLocks noChangeArrowheads="1"/>
            </p:cNvSpPr>
            <p:nvPr/>
          </p:nvSpPr>
          <p:spPr bwMode="auto">
            <a:xfrm>
              <a:off x="332" y="2160"/>
              <a:ext cx="2947" cy="144"/>
            </a:xfrm>
            <a:prstGeom prst="rightArrow">
              <a:avLst>
                <a:gd name="adj1" fmla="val 50000"/>
                <a:gd name="adj2" fmla="val 51163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08" name="Text Box 24"/>
            <p:cNvSpPr txBox="1">
              <a:spLocks noChangeArrowheads="1"/>
            </p:cNvSpPr>
            <p:nvPr/>
          </p:nvSpPr>
          <p:spPr bwMode="auto">
            <a:xfrm>
              <a:off x="507" y="2352"/>
              <a:ext cx="20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110,800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НПАГТ совместимость</a:t>
              </a:r>
              <a:endParaRPr lang="nl-NL" dirty="0">
                <a:solidFill>
                  <a:srgbClr val="FF00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5377789" y="2389188"/>
            <a:ext cx="4122340" cy="674687"/>
            <a:chOff x="3101" y="2160"/>
            <a:chExt cx="2397" cy="425"/>
          </a:xfrm>
        </p:grpSpPr>
        <p:sp>
          <p:nvSpPr>
            <p:cNvPr id="67607" name="AutoShape 23"/>
            <p:cNvSpPr>
              <a:spLocks noChangeArrowheads="1"/>
            </p:cNvSpPr>
            <p:nvPr/>
          </p:nvSpPr>
          <p:spPr bwMode="auto">
            <a:xfrm>
              <a:off x="3231" y="2160"/>
              <a:ext cx="2267" cy="144"/>
            </a:xfrm>
            <a:prstGeom prst="rightArrow">
              <a:avLst>
                <a:gd name="adj1" fmla="val 50000"/>
                <a:gd name="adj2" fmla="val 393576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09" name="Text Box 25"/>
            <p:cNvSpPr txBox="1">
              <a:spLocks noChangeArrowheads="1"/>
            </p:cNvSpPr>
            <p:nvPr/>
          </p:nvSpPr>
          <p:spPr bwMode="auto">
            <a:xfrm>
              <a:off x="3101" y="2352"/>
              <a:ext cx="19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6,200 </a:t>
              </a:r>
              <a:r>
                <a:rPr lang="ru-RU" dirty="0">
                  <a:solidFill>
                    <a:schemeClr val="hlink"/>
                  </a:solidFill>
                  <a:ea typeface="ＭＳ Ｐゴシック" charset="0"/>
                </a:rPr>
                <a:t>НПАГТ совместимость</a:t>
              </a:r>
            </a:p>
          </p:txBody>
        </p: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622565" y="3151190"/>
            <a:ext cx="5068227" cy="1504950"/>
            <a:chOff x="336" y="2640"/>
            <a:chExt cx="2947" cy="948"/>
          </a:xfrm>
        </p:grpSpPr>
        <p:sp>
          <p:nvSpPr>
            <p:cNvPr id="67610" name="AutoShape 26"/>
            <p:cNvSpPr>
              <a:spLocks noChangeArrowheads="1"/>
            </p:cNvSpPr>
            <p:nvPr/>
          </p:nvSpPr>
          <p:spPr bwMode="auto">
            <a:xfrm>
              <a:off x="336" y="2640"/>
              <a:ext cx="2947" cy="144"/>
            </a:xfrm>
            <a:prstGeom prst="rightArrow">
              <a:avLst>
                <a:gd name="adj1" fmla="val 50000"/>
                <a:gd name="adj2" fmla="val 51163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986" y="2832"/>
              <a:ext cx="171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22 </a:t>
              </a:r>
              <a:r>
                <a:rPr lang="ru-RU" dirty="0" smtClean="0">
                  <a:solidFill>
                    <a:srgbClr val="FF00FF"/>
                  </a:solidFill>
                  <a:ea typeface="ＭＳ Ｐゴシック" charset="0"/>
                </a:rPr>
                <a:t>антител</a:t>
              </a:r>
              <a:r>
                <a:rPr lang="nl-NL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vs LIA</a:t>
              </a:r>
            </a:p>
            <a:p>
              <a:pPr>
                <a:defRPr/>
              </a:pP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- 13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через</a:t>
              </a:r>
              <a:r>
                <a:rPr lang="nl-NL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совместимость</a:t>
              </a:r>
              <a:endParaRPr lang="nl-NL" dirty="0">
                <a:solidFill>
                  <a:srgbClr val="FF00FF"/>
                </a:solidFill>
                <a:latin typeface="Arial" charset="0"/>
                <a:ea typeface="ＭＳ Ｐゴシック" charset="0"/>
              </a:endParaRPr>
            </a:p>
            <a:p>
              <a:pPr>
                <a:buFontTx/>
                <a:buChar char="-"/>
                <a:defRPr/>
              </a:pP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 9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через</a:t>
              </a:r>
              <a:r>
                <a:rPr lang="nl-NL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идентификацию</a:t>
              </a: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/>
              </a:r>
              <a:b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</a:br>
              <a:r>
                <a:rPr lang="nl-NL" dirty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(1896 </a:t>
              </a:r>
              <a:r>
                <a:rPr lang="ru-RU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панели</a:t>
              </a:r>
              <a:r>
                <a:rPr lang="nl-NL" dirty="0" smtClean="0">
                  <a:solidFill>
                    <a:srgbClr val="FF00FF"/>
                  </a:solidFill>
                  <a:latin typeface="Arial" charset="0"/>
                  <a:ea typeface="ＭＳ Ｐゴシック" charset="0"/>
                </a:rPr>
                <a:t>)</a:t>
              </a:r>
              <a:endParaRPr lang="nl-NL" dirty="0">
                <a:solidFill>
                  <a:srgbClr val="FF00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25" name="Group 41"/>
          <p:cNvGrpSpPr>
            <a:grpSpLocks/>
          </p:cNvGrpSpPr>
          <p:nvPr/>
        </p:nvGrpSpPr>
        <p:grpSpPr bwMode="auto">
          <a:xfrm>
            <a:off x="5601362" y="3151190"/>
            <a:ext cx="3898767" cy="1504950"/>
            <a:chOff x="3231" y="2640"/>
            <a:chExt cx="2267" cy="948"/>
          </a:xfrm>
        </p:grpSpPr>
        <p:sp>
          <p:nvSpPr>
            <p:cNvPr id="67611" name="AutoShape 27"/>
            <p:cNvSpPr>
              <a:spLocks noChangeArrowheads="1"/>
            </p:cNvSpPr>
            <p:nvPr/>
          </p:nvSpPr>
          <p:spPr bwMode="auto">
            <a:xfrm>
              <a:off x="3231" y="2640"/>
              <a:ext cx="2267" cy="144"/>
            </a:xfrm>
            <a:prstGeom prst="rightArrow">
              <a:avLst>
                <a:gd name="adj1" fmla="val 50000"/>
                <a:gd name="adj2" fmla="val 393576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14" name="Rectangle 30"/>
            <p:cNvSpPr>
              <a:spLocks noChangeArrowheads="1"/>
            </p:cNvSpPr>
            <p:nvPr/>
          </p:nvSpPr>
          <p:spPr bwMode="auto">
            <a:xfrm>
              <a:off x="3509" y="2832"/>
              <a:ext cx="181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71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антител</a:t>
              </a:r>
              <a:r>
                <a:rPr lang="nl-NL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vs LIA</a:t>
              </a:r>
            </a:p>
            <a:p>
              <a:pPr>
                <a:buFontTx/>
                <a:buChar char="-"/>
                <a:defRPr/>
              </a:pP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1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через</a:t>
              </a:r>
              <a:r>
                <a:rPr lang="nl-NL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совместимость</a:t>
              </a:r>
              <a:endParaRPr lang="nl-NL" dirty="0">
                <a:solidFill>
                  <a:schemeClr val="hlink"/>
                </a:solidFill>
                <a:latin typeface="Arial" charset="0"/>
                <a:ea typeface="ＭＳ Ｐゴシック" charset="0"/>
              </a:endParaRPr>
            </a:p>
            <a:p>
              <a:pPr>
                <a:buFontTx/>
                <a:buChar char="-"/>
                <a:defRPr/>
              </a:pP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70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через</a:t>
              </a:r>
              <a:r>
                <a:rPr lang="nl-NL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идентификацию</a:t>
              </a:r>
              <a:r>
                <a:rPr lang="nl-NL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/>
              </a:r>
              <a:b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</a:br>
              <a:r>
                <a:rPr lang="nl-NL" dirty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(1522 </a:t>
              </a:r>
              <a:r>
                <a:rPr lang="ru-RU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панели</a:t>
              </a:r>
              <a:r>
                <a:rPr lang="nl-NL" dirty="0" smtClean="0">
                  <a:solidFill>
                    <a:schemeClr val="hlink"/>
                  </a:solidFill>
                  <a:latin typeface="Arial" charset="0"/>
                  <a:ea typeface="ＭＳ Ｐゴシック" charset="0"/>
                </a:rPr>
                <a:t>)</a:t>
              </a:r>
              <a:endParaRPr lang="nl-NL" dirty="0">
                <a:solidFill>
                  <a:schemeClr val="hlink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393833" y="4979983"/>
            <a:ext cx="9273118" cy="615949"/>
            <a:chOff x="203" y="3792"/>
            <a:chExt cx="5392" cy="388"/>
          </a:xfrm>
        </p:grpSpPr>
        <p:sp>
          <p:nvSpPr>
            <p:cNvPr id="67616" name="AutoShape 32"/>
            <p:cNvSpPr>
              <a:spLocks noChangeArrowheads="1"/>
            </p:cNvSpPr>
            <p:nvPr/>
          </p:nvSpPr>
          <p:spPr bwMode="auto">
            <a:xfrm>
              <a:off x="369" y="3792"/>
              <a:ext cx="5214" cy="144"/>
            </a:xfrm>
            <a:prstGeom prst="rightArrow">
              <a:avLst>
                <a:gd name="adj1" fmla="val 50000"/>
                <a:gd name="adj2" fmla="val 905208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203" y="3947"/>
              <a:ext cx="5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 smtClean="0">
                  <a:latin typeface="Arial" charset="0"/>
                  <a:ea typeface="ＭＳ Ｐゴシック" charset="0"/>
                </a:rPr>
                <a:t>Трансфузионных реакций по причине антител к редким антигенам не наблюдалось</a:t>
              </a:r>
              <a:endParaRPr lang="nl-NL" dirty="0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5588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1038</Words>
  <Application>Microsoft Office PowerPoint</Application>
  <PresentationFormat>A4 Paper (210x297 mm)</PresentationFormat>
  <Paragraphs>237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1_Custom Design</vt:lpstr>
      <vt:lpstr>Custom Design</vt:lpstr>
      <vt:lpstr>2_Custom Design</vt:lpstr>
      <vt:lpstr>PowerPoint Presentation</vt:lpstr>
      <vt:lpstr>Зачем? Руководства: пример UK</vt:lpstr>
      <vt:lpstr>Руководства – пример Германия</vt:lpstr>
      <vt:lpstr>Гомозиготная экспрессия: зачем?</vt:lpstr>
      <vt:lpstr>DiaCell I-II-III спецификации</vt:lpstr>
      <vt:lpstr>Это “редкие” эритроциты!</vt:lpstr>
      <vt:lpstr>Разница в законодательствах</vt:lpstr>
      <vt:lpstr>Отрицательный скрининг антител</vt:lpstr>
      <vt:lpstr>Пример Нидерландов</vt:lpstr>
      <vt:lpstr>Особые случаи - беременности</vt:lpstr>
      <vt:lpstr>Случай для DiaScreen-Prophylax</vt:lpstr>
      <vt:lpstr>DiaPanel – DiaPanel-P</vt:lpstr>
      <vt:lpstr>Какие еще руководства?</vt:lpstr>
      <vt:lpstr>UK руководство</vt:lpstr>
      <vt:lpstr>Заключение</vt:lpstr>
      <vt:lpstr>DiaPanel: наши основные характеристики</vt:lpstr>
      <vt:lpstr>DiaPanel – давайте изучим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Cuccia</dc:creator>
  <cp:lastModifiedBy>User</cp:lastModifiedBy>
  <cp:revision>161</cp:revision>
  <cp:lastPrinted>2019-02-25T08:51:37Z</cp:lastPrinted>
  <dcterms:created xsi:type="dcterms:W3CDTF">2016-04-12T17:02:30Z</dcterms:created>
  <dcterms:modified xsi:type="dcterms:W3CDTF">2019-10-09T14:24:34Z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