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801" r:id="rId2"/>
  </p:sldMasterIdLst>
  <p:notesMasterIdLst>
    <p:notesMasterId r:id="rId29"/>
  </p:notesMasterIdLst>
  <p:sldIdLst>
    <p:sldId id="1103" r:id="rId3"/>
    <p:sldId id="1071" r:id="rId4"/>
    <p:sldId id="1107" r:id="rId5"/>
    <p:sldId id="1110" r:id="rId6"/>
    <p:sldId id="1127" r:id="rId7"/>
    <p:sldId id="1084" r:id="rId8"/>
    <p:sldId id="1104" r:id="rId9"/>
    <p:sldId id="1108" r:id="rId10"/>
    <p:sldId id="1105" r:id="rId11"/>
    <p:sldId id="1125" r:id="rId12"/>
    <p:sldId id="1126" r:id="rId13"/>
    <p:sldId id="1111" r:id="rId14"/>
    <p:sldId id="1112" r:id="rId15"/>
    <p:sldId id="1113" r:id="rId16"/>
    <p:sldId id="1114" r:id="rId17"/>
    <p:sldId id="1115" r:id="rId18"/>
    <p:sldId id="1116" r:id="rId19"/>
    <p:sldId id="1117" r:id="rId20"/>
    <p:sldId id="1119" r:id="rId21"/>
    <p:sldId id="1120" r:id="rId22"/>
    <p:sldId id="1121" r:id="rId23"/>
    <p:sldId id="1122" r:id="rId24"/>
    <p:sldId id="1123" r:id="rId25"/>
    <p:sldId id="1124" r:id="rId26"/>
    <p:sldId id="1129" r:id="rId27"/>
    <p:sldId id="1128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992"/>
    <a:srgbClr val="A39E9A"/>
    <a:srgbClr val="80807E"/>
    <a:srgbClr val="ABABA3"/>
    <a:srgbClr val="8D8C8A"/>
    <a:srgbClr val="BCB6AB"/>
    <a:srgbClr val="888484"/>
    <a:srgbClr val="527A7E"/>
    <a:srgbClr val="EEBB00"/>
    <a:srgbClr val="CAE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659" autoAdjust="0"/>
  </p:normalViewPr>
  <p:slideViewPr>
    <p:cSldViewPr snapToGrid="0">
      <p:cViewPr varScale="1">
        <p:scale>
          <a:sx n="62" d="100"/>
          <a:sy n="62" d="100"/>
        </p:scale>
        <p:origin x="13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3438E-71DF-4386-8290-B70F4CB74B0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289F4-70C7-4E4D-BA56-1D14A9D3519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Выделение геномной ДНК</a:t>
          </a:r>
          <a:endParaRPr lang="ru-RU" sz="1800" b="1" dirty="0">
            <a:solidFill>
              <a:srgbClr val="002060"/>
            </a:solidFill>
            <a:effectLst/>
          </a:endParaRPr>
        </a:p>
      </dgm:t>
    </dgm:pt>
    <dgm:pt modelId="{9D6EBC17-AD75-4E7E-97EC-F645C7CDF8F8}" type="parTrans" cxnId="{04951AE7-0A90-41C2-A6D0-4E1BB4018AD4}">
      <dgm:prSet/>
      <dgm:spPr/>
      <dgm:t>
        <a:bodyPr/>
        <a:lstStyle/>
        <a:p>
          <a:endParaRPr lang="ru-RU"/>
        </a:p>
      </dgm:t>
    </dgm:pt>
    <dgm:pt modelId="{77C38F59-9CAF-426A-8589-B0B43D5A57F9}" type="sibTrans" cxnId="{04951AE7-0A90-41C2-A6D0-4E1BB4018AD4}">
      <dgm:prSet/>
      <dgm:spPr/>
      <dgm:t>
        <a:bodyPr/>
        <a:lstStyle/>
        <a:p>
          <a:endParaRPr lang="ru-RU"/>
        </a:p>
      </dgm:t>
    </dgm:pt>
    <dgm:pt modelId="{D20D8349-353E-42A6-9B52-4A6A546CEF6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метод </a:t>
          </a:r>
          <a:r>
            <a:rPr lang="ru-RU" sz="16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иммуно</a:t>
          </a:r>
          <a:r>
            <a: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-магнитной сепарации наборами «</a:t>
          </a:r>
          <a:r>
            <a:rPr lang="en-US" sz="16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Qiagen</a:t>
          </a:r>
          <a:r>
            <a: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dirty="0"/>
        </a:p>
      </dgm:t>
    </dgm:pt>
    <dgm:pt modelId="{380787BE-357C-441D-9B9B-5DFF2177BB9A}" type="parTrans" cxnId="{96F7D16F-6564-49B4-94C3-C2771A028578}">
      <dgm:prSet/>
      <dgm:spPr/>
      <dgm:t>
        <a:bodyPr/>
        <a:lstStyle/>
        <a:p>
          <a:endParaRPr lang="ru-RU"/>
        </a:p>
      </dgm:t>
    </dgm:pt>
    <dgm:pt modelId="{FD7C3725-AB65-4459-980F-F2E8CF2D993D}" type="sibTrans" cxnId="{96F7D16F-6564-49B4-94C3-C2771A028578}">
      <dgm:prSet/>
      <dgm:spPr/>
      <dgm:t>
        <a:bodyPr/>
        <a:lstStyle/>
        <a:p>
          <a:endParaRPr lang="ru-RU"/>
        </a:p>
      </dgm:t>
    </dgm:pt>
    <dgm:pt modelId="{C6D99095-17FA-4329-9288-90865834519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Аллель-специфичная ПЦР </a:t>
          </a:r>
        </a:p>
      </dgm:t>
    </dgm:pt>
    <dgm:pt modelId="{6317DC48-925D-418E-B457-B60B76B84358}" type="parTrans" cxnId="{BF26C1BF-6B8F-4656-8CDB-BE7218E883E8}">
      <dgm:prSet/>
      <dgm:spPr/>
      <dgm:t>
        <a:bodyPr/>
        <a:lstStyle/>
        <a:p>
          <a:endParaRPr lang="ru-RU"/>
        </a:p>
      </dgm:t>
    </dgm:pt>
    <dgm:pt modelId="{D4DF4B18-47D6-4408-A786-C310DDC21ABF}" type="sibTrans" cxnId="{BF26C1BF-6B8F-4656-8CDB-BE7218E883E8}">
      <dgm:prSet/>
      <dgm:spPr/>
      <dgm:t>
        <a:bodyPr/>
        <a:lstStyle/>
        <a:p>
          <a:endParaRPr lang="ru-RU"/>
        </a:p>
      </dgm:t>
    </dgm:pt>
    <dgm:pt modelId="{23D4FC15-AF26-434B-A3E0-2922B7F5789A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коммерческие наборы </a:t>
          </a:r>
          <a:r>
            <a: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BAG Diagnostics</a:t>
          </a:r>
          <a:r>
            <a: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Германия</a:t>
          </a:r>
        </a:p>
      </dgm:t>
    </dgm:pt>
    <dgm:pt modelId="{4B7E90A6-0195-4078-99C8-1409234752ED}" type="parTrans" cxnId="{A4EDCC3A-5BDB-4933-A132-5ED85BE66097}">
      <dgm:prSet/>
      <dgm:spPr/>
      <dgm:t>
        <a:bodyPr/>
        <a:lstStyle/>
        <a:p>
          <a:endParaRPr lang="ru-RU"/>
        </a:p>
      </dgm:t>
    </dgm:pt>
    <dgm:pt modelId="{BD9FCF16-F6C2-4E88-8F35-5EB255C81D94}" type="sibTrans" cxnId="{A4EDCC3A-5BDB-4933-A132-5ED85BE66097}">
      <dgm:prSet/>
      <dgm:spPr/>
      <dgm:t>
        <a:bodyPr/>
        <a:lstStyle/>
        <a:p>
          <a:endParaRPr lang="ru-RU"/>
        </a:p>
      </dgm:t>
    </dgm:pt>
    <dgm:pt modelId="{68FFB9A9-9119-42E8-973C-33ACBD0FA8C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Секвенирование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по 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Сэнгеру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800" b="1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экзоны</a:t>
          </a:r>
          <a:r>
            <a: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6,7)</a:t>
          </a:r>
        </a:p>
      </dgm:t>
    </dgm:pt>
    <dgm:pt modelId="{1C09C012-F2DB-4E75-818B-93F6A4BD254D}" type="parTrans" cxnId="{79AE726A-7A97-46AF-BFB6-65B30F2F649C}">
      <dgm:prSet/>
      <dgm:spPr/>
      <dgm:t>
        <a:bodyPr/>
        <a:lstStyle/>
        <a:p>
          <a:endParaRPr lang="ru-RU"/>
        </a:p>
      </dgm:t>
    </dgm:pt>
    <dgm:pt modelId="{8252E3E8-AA09-4764-8AC2-653B3CB4DA16}" type="sibTrans" cxnId="{79AE726A-7A97-46AF-BFB6-65B30F2F649C}">
      <dgm:prSet/>
      <dgm:spPr/>
      <dgm:t>
        <a:bodyPr/>
        <a:lstStyle/>
        <a:p>
          <a:endParaRPr lang="ru-RU"/>
        </a:p>
      </dgm:t>
    </dgm:pt>
    <dgm:pt modelId="{02AC30FE-DDAE-4A7C-8051-C4123EF04662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Праймеры</a:t>
          </a:r>
          <a:r>
            <a: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условия ПЦР адаптированы из рекомендаций М. </a:t>
          </a:r>
          <a:r>
            <a:rPr lang="ru-RU" sz="14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Goebel</a:t>
          </a:r>
          <a:r>
            <a: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соавт.* </a:t>
          </a:r>
        </a:p>
        <a:p>
          <a:r>
            <a: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Смесь терминирующих нуклеотидов </a:t>
          </a:r>
          <a:r>
            <a:rPr lang="ru-RU" sz="14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BigDyeTerminator</a:t>
          </a:r>
          <a:r>
            <a: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v3.1 (</a:t>
          </a:r>
          <a:r>
            <a:rPr lang="ru-RU" sz="14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Thermo</a:t>
          </a:r>
          <a:r>
            <a: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Fisher</a:t>
          </a:r>
          <a:r>
            <a: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Scientific</a:t>
          </a:r>
          <a:r>
            <a: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7716573D-1223-4E87-8124-ECBA5C41E8B5}" type="parTrans" cxnId="{5E1E3338-46DA-4FCB-A74D-4506FF5F8077}">
      <dgm:prSet/>
      <dgm:spPr/>
      <dgm:t>
        <a:bodyPr/>
        <a:lstStyle/>
        <a:p>
          <a:endParaRPr lang="ru-RU"/>
        </a:p>
      </dgm:t>
    </dgm:pt>
    <dgm:pt modelId="{6E5E4B88-2DDD-4380-B7CD-EDB69EDB9783}" type="sibTrans" cxnId="{5E1E3338-46DA-4FCB-A74D-4506FF5F8077}">
      <dgm:prSet/>
      <dgm:spPr/>
      <dgm:t>
        <a:bodyPr/>
        <a:lstStyle/>
        <a:p>
          <a:endParaRPr lang="ru-RU"/>
        </a:p>
      </dgm:t>
    </dgm:pt>
    <dgm:pt modelId="{546EF5F6-1931-4F3E-A0AD-83B3EAB840E9}" type="pres">
      <dgm:prSet presAssocID="{61A3438E-71DF-4386-8290-B70F4CB74B09}" presName="Name0" presStyleCnt="0">
        <dgm:presLayoutVars>
          <dgm:dir/>
          <dgm:animLvl val="lvl"/>
          <dgm:resizeHandles val="exact"/>
        </dgm:presLayoutVars>
      </dgm:prSet>
      <dgm:spPr/>
    </dgm:pt>
    <dgm:pt modelId="{1AE48CF9-5AD0-455D-90D4-384EC0D6C1F5}" type="pres">
      <dgm:prSet presAssocID="{68FFB9A9-9119-42E8-973C-33ACBD0FA8CB}" presName="boxAndChildren" presStyleCnt="0"/>
      <dgm:spPr/>
    </dgm:pt>
    <dgm:pt modelId="{4F9169B1-53DE-4250-B736-B72B8D0F1FFA}" type="pres">
      <dgm:prSet presAssocID="{68FFB9A9-9119-42E8-973C-33ACBD0FA8CB}" presName="parentTextBox" presStyleLbl="node1" presStyleIdx="0" presStyleCnt="3"/>
      <dgm:spPr/>
    </dgm:pt>
    <dgm:pt modelId="{73ABA6FF-234F-4561-8ED7-6246B9DCBA0B}" type="pres">
      <dgm:prSet presAssocID="{68FFB9A9-9119-42E8-973C-33ACBD0FA8CB}" presName="entireBox" presStyleLbl="node1" presStyleIdx="0" presStyleCnt="3"/>
      <dgm:spPr/>
    </dgm:pt>
    <dgm:pt modelId="{63621E71-B2D9-43C8-BA7C-5472F0FDAEC4}" type="pres">
      <dgm:prSet presAssocID="{68FFB9A9-9119-42E8-973C-33ACBD0FA8CB}" presName="descendantBox" presStyleCnt="0"/>
      <dgm:spPr/>
    </dgm:pt>
    <dgm:pt modelId="{A158D654-D8BE-4B1F-867E-3904925B7DA6}" type="pres">
      <dgm:prSet presAssocID="{02AC30FE-DDAE-4A7C-8051-C4123EF04662}" presName="childTextBox" presStyleLbl="fgAccFollowNode1" presStyleIdx="0" presStyleCnt="3">
        <dgm:presLayoutVars>
          <dgm:bulletEnabled val="1"/>
        </dgm:presLayoutVars>
      </dgm:prSet>
      <dgm:spPr/>
    </dgm:pt>
    <dgm:pt modelId="{07EA5919-7969-48FA-A540-13118DB3B70F}" type="pres">
      <dgm:prSet presAssocID="{D4DF4B18-47D6-4408-A786-C310DDC21ABF}" presName="sp" presStyleCnt="0"/>
      <dgm:spPr/>
    </dgm:pt>
    <dgm:pt modelId="{9757F4FA-1E33-41C5-9260-C80DBCA1069A}" type="pres">
      <dgm:prSet presAssocID="{C6D99095-17FA-4329-9288-90865834519A}" presName="arrowAndChildren" presStyleCnt="0"/>
      <dgm:spPr/>
    </dgm:pt>
    <dgm:pt modelId="{2941B214-4153-417C-8C0B-747AED151946}" type="pres">
      <dgm:prSet presAssocID="{C6D99095-17FA-4329-9288-90865834519A}" presName="parentTextArrow" presStyleLbl="node1" presStyleIdx="0" presStyleCnt="3"/>
      <dgm:spPr/>
    </dgm:pt>
    <dgm:pt modelId="{10C22F64-52B6-4B13-9305-ADA524F23F9D}" type="pres">
      <dgm:prSet presAssocID="{C6D99095-17FA-4329-9288-90865834519A}" presName="arrow" presStyleLbl="node1" presStyleIdx="1" presStyleCnt="3" custLinFactNeighborX="1992"/>
      <dgm:spPr/>
    </dgm:pt>
    <dgm:pt modelId="{B78A34E1-BE26-4E36-AEDA-5A91AD4223B5}" type="pres">
      <dgm:prSet presAssocID="{C6D99095-17FA-4329-9288-90865834519A}" presName="descendantArrow" presStyleCnt="0"/>
      <dgm:spPr/>
    </dgm:pt>
    <dgm:pt modelId="{B80A1CC7-7C04-49A6-8F2C-3C0322C84FF7}" type="pres">
      <dgm:prSet presAssocID="{23D4FC15-AF26-434B-A3E0-2922B7F5789A}" presName="childTextArrow" presStyleLbl="fgAccFollowNode1" presStyleIdx="1" presStyleCnt="3">
        <dgm:presLayoutVars>
          <dgm:bulletEnabled val="1"/>
        </dgm:presLayoutVars>
      </dgm:prSet>
      <dgm:spPr/>
    </dgm:pt>
    <dgm:pt modelId="{083CE05A-7641-40E9-9E01-096E4338E6C8}" type="pres">
      <dgm:prSet presAssocID="{77C38F59-9CAF-426A-8589-B0B43D5A57F9}" presName="sp" presStyleCnt="0"/>
      <dgm:spPr/>
    </dgm:pt>
    <dgm:pt modelId="{763FAC4C-1C7F-41DF-8225-49D118923726}" type="pres">
      <dgm:prSet presAssocID="{803289F4-70C7-4E4D-BA56-1D14A9D35191}" presName="arrowAndChildren" presStyleCnt="0"/>
      <dgm:spPr/>
    </dgm:pt>
    <dgm:pt modelId="{F0CC7B37-77BF-496B-840C-FAD43556C457}" type="pres">
      <dgm:prSet presAssocID="{803289F4-70C7-4E4D-BA56-1D14A9D35191}" presName="parentTextArrow" presStyleLbl="node1" presStyleIdx="1" presStyleCnt="3"/>
      <dgm:spPr/>
    </dgm:pt>
    <dgm:pt modelId="{53DCF83D-4A7E-4DDD-B986-CA1667F49533}" type="pres">
      <dgm:prSet presAssocID="{803289F4-70C7-4E4D-BA56-1D14A9D35191}" presName="arrow" presStyleLbl="node1" presStyleIdx="2" presStyleCnt="3" custLinFactNeighborX="404" custLinFactNeighborY="-47"/>
      <dgm:spPr/>
    </dgm:pt>
    <dgm:pt modelId="{55B56058-22AB-4816-BFD8-7020A5491EC2}" type="pres">
      <dgm:prSet presAssocID="{803289F4-70C7-4E4D-BA56-1D14A9D35191}" presName="descendantArrow" presStyleCnt="0"/>
      <dgm:spPr/>
    </dgm:pt>
    <dgm:pt modelId="{52A2ACF5-D055-4D80-80FA-360683CDD0E4}" type="pres">
      <dgm:prSet presAssocID="{D20D8349-353E-42A6-9B52-4A6A546CEF61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3A33307-2BE7-4D3B-BFBD-CD4069D6CFE7}" type="presOf" srcId="{C6D99095-17FA-4329-9288-90865834519A}" destId="{2941B214-4153-417C-8C0B-747AED151946}" srcOrd="0" destOrd="0" presId="urn:microsoft.com/office/officeart/2005/8/layout/process4"/>
    <dgm:cxn modelId="{5E1E3338-46DA-4FCB-A74D-4506FF5F8077}" srcId="{68FFB9A9-9119-42E8-973C-33ACBD0FA8CB}" destId="{02AC30FE-DDAE-4A7C-8051-C4123EF04662}" srcOrd="0" destOrd="0" parTransId="{7716573D-1223-4E87-8124-ECBA5C41E8B5}" sibTransId="{6E5E4B88-2DDD-4380-B7CD-EDB69EDB9783}"/>
    <dgm:cxn modelId="{A4EDCC3A-5BDB-4933-A132-5ED85BE66097}" srcId="{C6D99095-17FA-4329-9288-90865834519A}" destId="{23D4FC15-AF26-434B-A3E0-2922B7F5789A}" srcOrd="0" destOrd="0" parTransId="{4B7E90A6-0195-4078-99C8-1409234752ED}" sibTransId="{BD9FCF16-F6C2-4E88-8F35-5EB255C81D94}"/>
    <dgm:cxn modelId="{D8923568-F2A2-4751-8BD7-6EBB9792E398}" type="presOf" srcId="{23D4FC15-AF26-434B-A3E0-2922B7F5789A}" destId="{B80A1CC7-7C04-49A6-8F2C-3C0322C84FF7}" srcOrd="0" destOrd="0" presId="urn:microsoft.com/office/officeart/2005/8/layout/process4"/>
    <dgm:cxn modelId="{3F8EC049-B004-48BF-8F4C-892EB0033DCC}" type="presOf" srcId="{C6D99095-17FA-4329-9288-90865834519A}" destId="{10C22F64-52B6-4B13-9305-ADA524F23F9D}" srcOrd="1" destOrd="0" presId="urn:microsoft.com/office/officeart/2005/8/layout/process4"/>
    <dgm:cxn modelId="{79AE726A-7A97-46AF-BFB6-65B30F2F649C}" srcId="{61A3438E-71DF-4386-8290-B70F4CB74B09}" destId="{68FFB9A9-9119-42E8-973C-33ACBD0FA8CB}" srcOrd="2" destOrd="0" parTransId="{1C09C012-F2DB-4E75-818B-93F6A4BD254D}" sibTransId="{8252E3E8-AA09-4764-8AC2-653B3CB4DA16}"/>
    <dgm:cxn modelId="{96F7D16F-6564-49B4-94C3-C2771A028578}" srcId="{803289F4-70C7-4E4D-BA56-1D14A9D35191}" destId="{D20D8349-353E-42A6-9B52-4A6A546CEF61}" srcOrd="0" destOrd="0" parTransId="{380787BE-357C-441D-9B9B-5DFF2177BB9A}" sibTransId="{FD7C3725-AB65-4459-980F-F2E8CF2D993D}"/>
    <dgm:cxn modelId="{3B2F0B72-01C3-4620-88DD-B838F4A42723}" type="presOf" srcId="{D20D8349-353E-42A6-9B52-4A6A546CEF61}" destId="{52A2ACF5-D055-4D80-80FA-360683CDD0E4}" srcOrd="0" destOrd="0" presId="urn:microsoft.com/office/officeart/2005/8/layout/process4"/>
    <dgm:cxn modelId="{2D1A0087-32C4-416E-8A77-C671E241443A}" type="presOf" srcId="{803289F4-70C7-4E4D-BA56-1D14A9D35191}" destId="{F0CC7B37-77BF-496B-840C-FAD43556C457}" srcOrd="0" destOrd="0" presId="urn:microsoft.com/office/officeart/2005/8/layout/process4"/>
    <dgm:cxn modelId="{34A57FB6-4BFF-4905-AABD-BC7ED4DA7683}" type="presOf" srcId="{68FFB9A9-9119-42E8-973C-33ACBD0FA8CB}" destId="{4F9169B1-53DE-4250-B736-B72B8D0F1FFA}" srcOrd="0" destOrd="0" presId="urn:microsoft.com/office/officeart/2005/8/layout/process4"/>
    <dgm:cxn modelId="{5FAEAFBF-AFE1-44B2-8B66-9E3F03D411FC}" type="presOf" srcId="{61A3438E-71DF-4386-8290-B70F4CB74B09}" destId="{546EF5F6-1931-4F3E-A0AD-83B3EAB840E9}" srcOrd="0" destOrd="0" presId="urn:microsoft.com/office/officeart/2005/8/layout/process4"/>
    <dgm:cxn modelId="{BF26C1BF-6B8F-4656-8CDB-BE7218E883E8}" srcId="{61A3438E-71DF-4386-8290-B70F4CB74B09}" destId="{C6D99095-17FA-4329-9288-90865834519A}" srcOrd="1" destOrd="0" parTransId="{6317DC48-925D-418E-B457-B60B76B84358}" sibTransId="{D4DF4B18-47D6-4408-A786-C310DDC21ABF}"/>
    <dgm:cxn modelId="{04951AE7-0A90-41C2-A6D0-4E1BB4018AD4}" srcId="{61A3438E-71DF-4386-8290-B70F4CB74B09}" destId="{803289F4-70C7-4E4D-BA56-1D14A9D35191}" srcOrd="0" destOrd="0" parTransId="{9D6EBC17-AD75-4E7E-97EC-F645C7CDF8F8}" sibTransId="{77C38F59-9CAF-426A-8589-B0B43D5A57F9}"/>
    <dgm:cxn modelId="{F73A21E7-43B2-4C44-A271-C5E7EBFE213F}" type="presOf" srcId="{803289F4-70C7-4E4D-BA56-1D14A9D35191}" destId="{53DCF83D-4A7E-4DDD-B986-CA1667F49533}" srcOrd="1" destOrd="0" presId="urn:microsoft.com/office/officeart/2005/8/layout/process4"/>
    <dgm:cxn modelId="{A437A3F8-0640-4960-AFB4-840A6173BFE4}" type="presOf" srcId="{02AC30FE-DDAE-4A7C-8051-C4123EF04662}" destId="{A158D654-D8BE-4B1F-867E-3904925B7DA6}" srcOrd="0" destOrd="0" presId="urn:microsoft.com/office/officeart/2005/8/layout/process4"/>
    <dgm:cxn modelId="{07FE7EFA-1C29-42B6-8362-994A434AA6F0}" type="presOf" srcId="{68FFB9A9-9119-42E8-973C-33ACBD0FA8CB}" destId="{73ABA6FF-234F-4561-8ED7-6246B9DCBA0B}" srcOrd="1" destOrd="0" presId="urn:microsoft.com/office/officeart/2005/8/layout/process4"/>
    <dgm:cxn modelId="{7ADAF4CF-D354-47CF-A859-9E45ED20F5F7}" type="presParOf" srcId="{546EF5F6-1931-4F3E-A0AD-83B3EAB840E9}" destId="{1AE48CF9-5AD0-455D-90D4-384EC0D6C1F5}" srcOrd="0" destOrd="0" presId="urn:microsoft.com/office/officeart/2005/8/layout/process4"/>
    <dgm:cxn modelId="{4767E27C-FCD4-4DFE-A1FD-DB962AD2A0E3}" type="presParOf" srcId="{1AE48CF9-5AD0-455D-90D4-384EC0D6C1F5}" destId="{4F9169B1-53DE-4250-B736-B72B8D0F1FFA}" srcOrd="0" destOrd="0" presId="urn:microsoft.com/office/officeart/2005/8/layout/process4"/>
    <dgm:cxn modelId="{BD23B58D-1679-4693-B360-17A9D5E7ABD5}" type="presParOf" srcId="{1AE48CF9-5AD0-455D-90D4-384EC0D6C1F5}" destId="{73ABA6FF-234F-4561-8ED7-6246B9DCBA0B}" srcOrd="1" destOrd="0" presId="urn:microsoft.com/office/officeart/2005/8/layout/process4"/>
    <dgm:cxn modelId="{1A53910A-5CBC-4EBF-A31A-B45BC88EC4EF}" type="presParOf" srcId="{1AE48CF9-5AD0-455D-90D4-384EC0D6C1F5}" destId="{63621E71-B2D9-43C8-BA7C-5472F0FDAEC4}" srcOrd="2" destOrd="0" presId="urn:microsoft.com/office/officeart/2005/8/layout/process4"/>
    <dgm:cxn modelId="{61A74D42-1A8D-4039-B98C-60C242FD4574}" type="presParOf" srcId="{63621E71-B2D9-43C8-BA7C-5472F0FDAEC4}" destId="{A158D654-D8BE-4B1F-867E-3904925B7DA6}" srcOrd="0" destOrd="0" presId="urn:microsoft.com/office/officeart/2005/8/layout/process4"/>
    <dgm:cxn modelId="{B67EEA55-363C-417E-87BD-67B64A42B804}" type="presParOf" srcId="{546EF5F6-1931-4F3E-A0AD-83B3EAB840E9}" destId="{07EA5919-7969-48FA-A540-13118DB3B70F}" srcOrd="1" destOrd="0" presId="urn:microsoft.com/office/officeart/2005/8/layout/process4"/>
    <dgm:cxn modelId="{EA065F5D-8350-4DE5-9962-32A905F41120}" type="presParOf" srcId="{546EF5F6-1931-4F3E-A0AD-83B3EAB840E9}" destId="{9757F4FA-1E33-41C5-9260-C80DBCA1069A}" srcOrd="2" destOrd="0" presId="urn:microsoft.com/office/officeart/2005/8/layout/process4"/>
    <dgm:cxn modelId="{56224981-CB78-4E4D-BB83-EF317C255D8F}" type="presParOf" srcId="{9757F4FA-1E33-41C5-9260-C80DBCA1069A}" destId="{2941B214-4153-417C-8C0B-747AED151946}" srcOrd="0" destOrd="0" presId="urn:microsoft.com/office/officeart/2005/8/layout/process4"/>
    <dgm:cxn modelId="{DC96634B-E12F-41EA-A1A7-D31414810DF7}" type="presParOf" srcId="{9757F4FA-1E33-41C5-9260-C80DBCA1069A}" destId="{10C22F64-52B6-4B13-9305-ADA524F23F9D}" srcOrd="1" destOrd="0" presId="urn:microsoft.com/office/officeart/2005/8/layout/process4"/>
    <dgm:cxn modelId="{5F8B6880-6D63-4DA7-B715-CF31FDD24533}" type="presParOf" srcId="{9757F4FA-1E33-41C5-9260-C80DBCA1069A}" destId="{B78A34E1-BE26-4E36-AEDA-5A91AD4223B5}" srcOrd="2" destOrd="0" presId="urn:microsoft.com/office/officeart/2005/8/layout/process4"/>
    <dgm:cxn modelId="{E023698A-E67C-4B01-8388-B7FEA55C2C31}" type="presParOf" srcId="{B78A34E1-BE26-4E36-AEDA-5A91AD4223B5}" destId="{B80A1CC7-7C04-49A6-8F2C-3C0322C84FF7}" srcOrd="0" destOrd="0" presId="urn:microsoft.com/office/officeart/2005/8/layout/process4"/>
    <dgm:cxn modelId="{18C1DD69-BE87-4DCB-8E3D-F8803EFC34B0}" type="presParOf" srcId="{546EF5F6-1931-4F3E-A0AD-83B3EAB840E9}" destId="{083CE05A-7641-40E9-9E01-096E4338E6C8}" srcOrd="3" destOrd="0" presId="urn:microsoft.com/office/officeart/2005/8/layout/process4"/>
    <dgm:cxn modelId="{3D533C22-CA36-4772-B17D-48534377543A}" type="presParOf" srcId="{546EF5F6-1931-4F3E-A0AD-83B3EAB840E9}" destId="{763FAC4C-1C7F-41DF-8225-49D118923726}" srcOrd="4" destOrd="0" presId="urn:microsoft.com/office/officeart/2005/8/layout/process4"/>
    <dgm:cxn modelId="{E4489D83-BA18-4F00-BFF8-594BC7F74C9C}" type="presParOf" srcId="{763FAC4C-1C7F-41DF-8225-49D118923726}" destId="{F0CC7B37-77BF-496B-840C-FAD43556C457}" srcOrd="0" destOrd="0" presId="urn:microsoft.com/office/officeart/2005/8/layout/process4"/>
    <dgm:cxn modelId="{1FE6D2A9-4771-4B4F-93AD-1C7C3A66158C}" type="presParOf" srcId="{763FAC4C-1C7F-41DF-8225-49D118923726}" destId="{53DCF83D-4A7E-4DDD-B986-CA1667F49533}" srcOrd="1" destOrd="0" presId="urn:microsoft.com/office/officeart/2005/8/layout/process4"/>
    <dgm:cxn modelId="{85454510-B1B2-4A41-9AB9-A21A5445798A}" type="presParOf" srcId="{763FAC4C-1C7F-41DF-8225-49D118923726}" destId="{55B56058-22AB-4816-BFD8-7020A5491EC2}" srcOrd="2" destOrd="0" presId="urn:microsoft.com/office/officeart/2005/8/layout/process4"/>
    <dgm:cxn modelId="{65F20713-B8CB-4A05-A6CD-D6E180354B53}" type="presParOf" srcId="{55B56058-22AB-4816-BFD8-7020A5491EC2}" destId="{52A2ACF5-D055-4D80-80FA-360683CDD0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A6FF-234F-4561-8ED7-6246B9DCBA0B}">
      <dsp:nvSpPr>
        <dsp:cNvPr id="0" name=""/>
        <dsp:cNvSpPr/>
      </dsp:nvSpPr>
      <dsp:spPr>
        <a:xfrm>
          <a:off x="0" y="4136856"/>
          <a:ext cx="8137236" cy="135780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Секвенирование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по 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Сэнгеру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sz="1800" b="1" kern="1200" dirty="0" err="1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экзоны</a:t>
          </a: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6,7)</a:t>
          </a:r>
        </a:p>
      </dsp:txBody>
      <dsp:txXfrm>
        <a:off x="0" y="4136856"/>
        <a:ext cx="8137236" cy="733216"/>
      </dsp:txXfrm>
    </dsp:sp>
    <dsp:sp modelId="{A158D654-D8BE-4B1F-867E-3904925B7DA6}">
      <dsp:nvSpPr>
        <dsp:cNvPr id="0" name=""/>
        <dsp:cNvSpPr/>
      </dsp:nvSpPr>
      <dsp:spPr>
        <a:xfrm>
          <a:off x="0" y="4842916"/>
          <a:ext cx="8137236" cy="62459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Праймеры</a:t>
          </a: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условия ПЦР адаптированы из рекомендаций М. </a:t>
          </a:r>
          <a:r>
            <a:rPr lang="ru-RU" sz="14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Goebel</a:t>
          </a: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соавт.*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Смесь терминирующих нуклеотидов </a:t>
          </a:r>
          <a:r>
            <a:rPr lang="ru-RU" sz="14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BigDyeTerminator</a:t>
          </a: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v3.1 (</a:t>
          </a:r>
          <a:r>
            <a:rPr lang="ru-RU" sz="14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Thermo</a:t>
          </a: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Fisher</a:t>
          </a: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Scientific</a:t>
          </a:r>
          <a:r>
            <a: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sp:txBody>
      <dsp:txXfrm>
        <a:off x="0" y="4842916"/>
        <a:ext cx="8137236" cy="624591"/>
      </dsp:txXfrm>
    </dsp:sp>
    <dsp:sp modelId="{10C22F64-52B6-4B13-9305-ADA524F23F9D}">
      <dsp:nvSpPr>
        <dsp:cNvPr id="0" name=""/>
        <dsp:cNvSpPr/>
      </dsp:nvSpPr>
      <dsp:spPr>
        <a:xfrm rot="10800000">
          <a:off x="0" y="2068913"/>
          <a:ext cx="8137236" cy="2088309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Аллель-специфичная ПЦР </a:t>
          </a:r>
        </a:p>
      </dsp:txBody>
      <dsp:txXfrm rot="-10800000">
        <a:off x="0" y="2068913"/>
        <a:ext cx="8137236" cy="732996"/>
      </dsp:txXfrm>
    </dsp:sp>
    <dsp:sp modelId="{B80A1CC7-7C04-49A6-8F2C-3C0322C84FF7}">
      <dsp:nvSpPr>
        <dsp:cNvPr id="0" name=""/>
        <dsp:cNvSpPr/>
      </dsp:nvSpPr>
      <dsp:spPr>
        <a:xfrm>
          <a:off x="0" y="2801910"/>
          <a:ext cx="8137236" cy="62440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коммерческие наборы </a:t>
          </a:r>
          <a:r>
            <a:rPr lang="en-US" sz="1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BAG Diagnostics</a:t>
          </a: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Германия</a:t>
          </a:r>
        </a:p>
      </dsp:txBody>
      <dsp:txXfrm>
        <a:off x="0" y="2801910"/>
        <a:ext cx="8137236" cy="624404"/>
      </dsp:txXfrm>
    </dsp:sp>
    <dsp:sp modelId="{53DCF83D-4A7E-4DDD-B986-CA1667F49533}">
      <dsp:nvSpPr>
        <dsp:cNvPr id="0" name=""/>
        <dsp:cNvSpPr/>
      </dsp:nvSpPr>
      <dsp:spPr>
        <a:xfrm rot="10800000">
          <a:off x="0" y="0"/>
          <a:ext cx="8137236" cy="2088309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Выделение геномной ДНК</a:t>
          </a:r>
          <a:endParaRPr lang="ru-RU" sz="1800" b="1" kern="1200" dirty="0">
            <a:solidFill>
              <a:srgbClr val="002060"/>
            </a:solidFill>
            <a:effectLst/>
          </a:endParaRPr>
        </a:p>
      </dsp:txBody>
      <dsp:txXfrm rot="-10800000">
        <a:off x="0" y="0"/>
        <a:ext cx="8137236" cy="732996"/>
      </dsp:txXfrm>
    </dsp:sp>
    <dsp:sp modelId="{52A2ACF5-D055-4D80-80FA-360683CDD0E4}">
      <dsp:nvSpPr>
        <dsp:cNvPr id="0" name=""/>
        <dsp:cNvSpPr/>
      </dsp:nvSpPr>
      <dsp:spPr>
        <a:xfrm>
          <a:off x="0" y="733968"/>
          <a:ext cx="8137236" cy="62440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метод </a:t>
          </a:r>
          <a:r>
            <a:rPr lang="ru-RU" sz="1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иммуно</a:t>
          </a: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-магнитной сепарации наборами «</a:t>
          </a:r>
          <a:r>
            <a:rPr lang="en-US" sz="1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Qiagen</a:t>
          </a:r>
          <a:r>
            <a:rPr lang="ru-RU" sz="1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600" kern="1200" dirty="0"/>
        </a:p>
      </dsp:txBody>
      <dsp:txXfrm>
        <a:off x="0" y="733968"/>
        <a:ext cx="8137236" cy="624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05C5514-760D-4828-AEC9-55FB555C9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943345-76AD-422F-B8BF-CF9F01CF58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A99570-B88A-404B-AB45-0180969FF5EF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1C811FA-135B-4E77-A687-170C064DC4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A6B03F7-A8F7-4676-8A1C-CE5FC1645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10E1D0-1150-4308-8A3D-34B0B42512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01728-3DCC-4C5B-A4EA-5271C5B7D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CA2F7F-FC4A-440E-8116-396C6DE59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2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4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4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4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4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6A4498-4AC5-4D70-9571-7606CF81F8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451"/>
            <a:ext cx="9329553" cy="6864451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258888" y="4491038"/>
            <a:ext cx="3176587" cy="330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069B2-3AE8-49C4-9DC1-ADC55B7EC3C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58FF-0FCF-4A93-92C8-92A4F9E640FE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85714-4A15-494B-A6C0-6EA417ADD4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0AAAD-62FC-46C2-AF99-13417001F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DBF8-1D64-4184-BABC-1C8B6534C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4724A88F-3678-4506-81D4-F8952F14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84317"/>
            <a:ext cx="4629150" cy="65181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6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to go here. Ideally keep to 2 lines only</a:t>
            </a:r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82100" y="1604443"/>
            <a:ext cx="5118691" cy="385233"/>
          </a:xfrm>
          <a:prstGeom prst="rect">
            <a:avLst/>
          </a:prstGeom>
          <a:noFill/>
        </p:spPr>
        <p:txBody>
          <a:bodyPr lIns="90000" tIns="0" rIns="90000" bIns="0" anchor="t" anchorCtr="0"/>
          <a:lstStyle>
            <a:lvl1pPr>
              <a:lnSpc>
                <a:spcPts val="1250"/>
              </a:lnSpc>
              <a:spcBef>
                <a:spcPts val="0"/>
              </a:spcBef>
              <a:defRPr sz="1100" kern="0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graph title here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82098" y="6591122"/>
            <a:ext cx="7856865" cy="107722"/>
          </a:xfrm>
          <a:prstGeom prst="rect">
            <a:avLst/>
          </a:prstGeom>
          <a:noFill/>
        </p:spPr>
        <p:txBody>
          <a:bodyPr wrap="square" lIns="90000" tIns="0" rIns="9000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/>
              <a:t>References and foot notes here</a:t>
            </a:r>
          </a:p>
        </p:txBody>
      </p:sp>
    </p:spTree>
    <p:extLst>
      <p:ext uri="{BB962C8B-B14F-4D97-AF65-F5344CB8AC3E}">
        <p14:creationId xmlns:p14="http://schemas.microsoft.com/office/powerpoint/2010/main" val="139126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to go here. Ideally keep to 2 lines only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82100" y="6591122"/>
            <a:ext cx="7856865" cy="107722"/>
          </a:xfrm>
          <a:prstGeom prst="rect">
            <a:avLst/>
          </a:prstGeom>
          <a:noFill/>
        </p:spPr>
        <p:txBody>
          <a:bodyPr wrap="square" lIns="90000" tIns="0" rIns="90000" b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 b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 dirty="0"/>
              <a:t>References and foot notes here</a:t>
            </a:r>
          </a:p>
        </p:txBody>
      </p:sp>
    </p:spTree>
    <p:extLst>
      <p:ext uri="{BB962C8B-B14F-4D97-AF65-F5344CB8AC3E}">
        <p14:creationId xmlns:p14="http://schemas.microsoft.com/office/powerpoint/2010/main" val="137215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91781"/>
            <a:ext cx="8627110" cy="822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7665" y="6368859"/>
            <a:ext cx="121187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Note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9704" y="6368859"/>
            <a:ext cx="1311256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Source styles</a:t>
            </a:r>
          </a:p>
        </p:txBody>
      </p:sp>
    </p:spTree>
    <p:extLst>
      <p:ext uri="{BB962C8B-B14F-4D97-AF65-F5344CB8AC3E}">
        <p14:creationId xmlns:p14="http://schemas.microsoft.com/office/powerpoint/2010/main" val="23803665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dirty="0"/>
              <a:t>12/17/2018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0454"/>
            <a:ext cx="8229600" cy="713539"/>
          </a:xfrm>
          <a:prstGeom prst="rect">
            <a:avLst/>
          </a:prstGeom>
        </p:spPr>
        <p:txBody>
          <a:bodyPr rtlCol="0"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pPr rtl="0"/>
            <a:r>
              <a:rPr lang="ru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68924"/>
            <a:ext cx="8229600" cy="4947903"/>
          </a:xfrm>
          <a:prstGeom prst="rect">
            <a:avLst/>
          </a:prstGeom>
        </p:spPr>
        <p:txBody>
          <a:bodyPr rtlCol="0"/>
          <a:lstStyle>
            <a:lvl1pPr marL="231764" indent="-231764">
              <a:tabLst/>
              <a:defRPr sz="2000">
                <a:solidFill>
                  <a:schemeClr val="tx1"/>
                </a:solidFill>
              </a:defRPr>
            </a:lvl1pPr>
            <a:lvl2pPr marL="634970" indent="-304786">
              <a:tabLst/>
              <a:defRPr sz="1800">
                <a:solidFill>
                  <a:schemeClr val="tx1"/>
                </a:solidFill>
              </a:defRPr>
            </a:lvl2pPr>
            <a:lvl3pPr marL="1028649" indent="-231764">
              <a:tabLst/>
              <a:defRPr sz="1600">
                <a:solidFill>
                  <a:schemeClr val="tx1"/>
                </a:solidFill>
              </a:defRPr>
            </a:lvl3pPr>
            <a:lvl4pPr marL="1487414" indent="-225413">
              <a:tabLst/>
              <a:defRPr sz="1400">
                <a:solidFill>
                  <a:schemeClr val="tx1"/>
                </a:solidFill>
              </a:defRPr>
            </a:lvl4pPr>
            <a:lvl5pPr marL="1946177" indent="-219065">
              <a:tabLst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"/>
              <a:t>Click to edit Master text styles</a:t>
            </a:r>
          </a:p>
          <a:p>
            <a:pPr lvl="1" rtl="0"/>
            <a:r>
              <a:rPr lang="ru"/>
              <a:t>Second level</a:t>
            </a:r>
          </a:p>
          <a:p>
            <a:pPr lvl="2" rtl="0"/>
            <a:r>
              <a:rPr lang="ru"/>
              <a:t>Third level</a:t>
            </a:r>
          </a:p>
          <a:p>
            <a:pPr lvl="3" rtl="0"/>
            <a:r>
              <a:rPr lang="ru"/>
              <a:t>Fourth level</a:t>
            </a:r>
          </a:p>
          <a:p>
            <a:pPr lvl="4" rtl="0"/>
            <a:r>
              <a:rPr lang="r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68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8"/>
          <p:cNvSpPr>
            <a:spLocks noGrp="1"/>
          </p:cNvSpPr>
          <p:nvPr>
            <p:ph sz="quarter" idx="14"/>
          </p:nvPr>
        </p:nvSpPr>
        <p:spPr>
          <a:xfrm>
            <a:off x="683571" y="1743606"/>
            <a:ext cx="7774633" cy="4700059"/>
          </a:xfrm>
          <a:prstGeom prst="rect">
            <a:avLst/>
          </a:prstGeom>
        </p:spPr>
        <p:txBody>
          <a:bodyPr vert="horz" lIns="121906" tIns="60953" rIns="121906" bIns="60953"/>
          <a:lstStyle>
            <a:lvl1pPr marL="0" marR="0" indent="0" algn="l" defTabSz="45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60605B"/>
                </a:solidFill>
                <a:latin typeface="Verdana"/>
                <a:cs typeface="Verdana"/>
              </a:defRPr>
            </a:lvl1pPr>
            <a:lvl2pPr marL="742859" marR="0" indent="-285715" algn="l" defTabSz="45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0605B"/>
                </a:solidFill>
              </a:defRPr>
            </a:lvl2pPr>
            <a:lvl3pPr marL="1142858" marR="0" indent="-228570" algn="l" defTabSz="45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0605B"/>
                </a:solidFill>
              </a:defRPr>
            </a:lvl3pPr>
            <a:lvl4pPr marL="1600000" marR="0" indent="-228570" algn="l" defTabSz="45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rgbClr val="60605B"/>
                </a:solidFill>
              </a:defRPr>
            </a:lvl4pPr>
            <a:lvl5pPr marL="2057144" marR="0" indent="-228570" algn="l" defTabSz="45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rgbClr val="6060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60426"/>
            <a:ext cx="7772400" cy="782108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800" y="135991"/>
            <a:ext cx="5875338" cy="406400"/>
          </a:xfrm>
          <a:prstGeom prst="rect">
            <a:avLst/>
          </a:prstGeom>
        </p:spPr>
        <p:txBody>
          <a:bodyPr vert="horz" lIns="121906" tIns="60953" rIns="121906" bIns="60953"/>
          <a:lstStyle>
            <a:lvl1pPr marL="0" indent="0">
              <a:buNone/>
              <a:defRPr sz="975" baseline="0">
                <a:solidFill>
                  <a:schemeClr val="accent4"/>
                </a:solidFill>
              </a:defRPr>
            </a:lvl1pPr>
            <a:lvl2pPr>
              <a:defRPr sz="1200">
                <a:solidFill>
                  <a:schemeClr val="accent4"/>
                </a:solidFill>
              </a:defRPr>
            </a:lvl2pPr>
            <a:lvl3pPr>
              <a:defRPr sz="1200">
                <a:solidFill>
                  <a:schemeClr val="accent4"/>
                </a:solidFill>
              </a:defRPr>
            </a:lvl3pPr>
            <a:lvl4pPr>
              <a:defRPr sz="1200">
                <a:solidFill>
                  <a:schemeClr val="accent4"/>
                </a:solidFill>
              </a:defRPr>
            </a:lvl4pPr>
            <a:lvl5pPr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156082" y="-471340"/>
            <a:ext cx="1059436" cy="1412581"/>
          </a:xfrm>
          <a:prstGeom prst="ellipse">
            <a:avLst/>
          </a:prstGeom>
          <a:solidFill>
            <a:srgbClr val="EAAF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457142" fontAlgn="base">
              <a:spcBef>
                <a:spcPct val="0"/>
              </a:spcBef>
              <a:spcAft>
                <a:spcPct val="0"/>
              </a:spcAft>
            </a:pPr>
            <a:endParaRPr lang="en-US" sz="1425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-574200" y="-37467"/>
            <a:ext cx="1260000" cy="168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defTabSz="457142" fontAlgn="base">
              <a:spcBef>
                <a:spcPct val="0"/>
              </a:spcBef>
              <a:spcAft>
                <a:spcPct val="0"/>
              </a:spcAft>
            </a:pPr>
            <a:endParaRPr lang="en-US" sz="1425">
              <a:solidFill>
                <a:srgbClr val="000000"/>
              </a:solidFill>
            </a:endParaRPr>
          </a:p>
        </p:txBody>
      </p:sp>
      <p:pic>
        <p:nvPicPr>
          <p:cNvPr id="16" name="Picture 1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75663" y="234954"/>
            <a:ext cx="336550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86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7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10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860426"/>
            <a:ext cx="7772400" cy="782108"/>
          </a:xfrm>
          <a:prstGeom prst="rect">
            <a:avLst/>
          </a:prstGeom>
        </p:spPr>
        <p:txBody>
          <a:bodyPr lIns="121866" tIns="60933" rIns="121866" bIns="60933"/>
          <a:lstStyle>
            <a:lvl1pPr algn="l">
              <a:defRPr sz="30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85800" y="1743605"/>
            <a:ext cx="7772400" cy="4699528"/>
          </a:xfrm>
          <a:prstGeom prst="rect">
            <a:avLst/>
          </a:prstGeom>
        </p:spPr>
        <p:txBody>
          <a:bodyPr vert="horz" lIns="121866" tIns="60933" rIns="121866" bIns="60933"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575" b="0" spc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269879" indent="-269879">
              <a:spcBef>
                <a:spcPts val="300"/>
              </a:spcBef>
              <a:spcAft>
                <a:spcPts val="300"/>
              </a:spcAft>
              <a:buSzPct val="100000"/>
              <a:buFontTx/>
              <a:buBlip>
                <a:blip r:embed="rId2"/>
              </a:buBlip>
              <a:defRPr sz="1575">
                <a:solidFill>
                  <a:schemeClr val="accent1"/>
                </a:solidFill>
                <a:latin typeface="Verdana"/>
                <a:cs typeface="Verdana"/>
              </a:defRPr>
            </a:lvl2pPr>
            <a:lvl3pPr marL="539731" indent="-269879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–"/>
              <a:defRPr sz="1575" baseline="0">
                <a:solidFill>
                  <a:schemeClr val="accent1"/>
                </a:solidFill>
                <a:latin typeface="Verdana"/>
                <a:cs typeface="Verdana"/>
              </a:defRPr>
            </a:lvl3pPr>
            <a:lvl4pPr marL="827580" indent="-269879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Arial"/>
              <a:buChar char="•"/>
              <a:defRPr sz="1575" baseline="0">
                <a:solidFill>
                  <a:schemeClr val="accent1"/>
                </a:solidFill>
                <a:latin typeface="Verdana"/>
                <a:cs typeface="Verdana"/>
              </a:defRPr>
            </a:lvl4pPr>
            <a:lvl5pPr marL="1079460" indent="-269879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Wingdings" charset="2"/>
              <a:buChar char="§"/>
              <a:defRPr sz="1575">
                <a:solidFill>
                  <a:schemeClr val="accent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5663" y="234954"/>
            <a:ext cx="336550" cy="51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 userDrawn="1"/>
        </p:nvSpPr>
        <p:spPr>
          <a:xfrm>
            <a:off x="156084" y="-471340"/>
            <a:ext cx="1059436" cy="1412581"/>
          </a:xfrm>
          <a:prstGeom prst="ellipse">
            <a:avLst/>
          </a:prstGeom>
          <a:solidFill>
            <a:srgbClr val="EAAF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456962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>
            <a:off x="-574200" y="-37467"/>
            <a:ext cx="1260000" cy="168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456962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2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3778F-4414-4DF6-8923-D1141E743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451"/>
            <a:ext cx="9329553" cy="6864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314" y="2061936"/>
            <a:ext cx="4691743" cy="14035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314" y="3623810"/>
            <a:ext cx="46917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977DBDD0-3DE8-47C5-B8EA-56285BF1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3BB6-0379-4083-8957-D2BDA25372D9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1A3EB5EC-180B-438A-A6C9-25F2DC8D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10E807B4-5390-4E70-B9A8-727187D3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1A18-4598-451C-8658-512FBAD88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23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9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8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34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04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ME_primary_rev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" y="5789613"/>
            <a:ext cx="14541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ME_icon_REV.png"/>
          <p:cNvPicPr>
            <a:picLocks noChangeAspect="1"/>
          </p:cNvPicPr>
          <p:nvPr userDrawn="1"/>
        </p:nvPicPr>
        <p:blipFill>
          <a:blip r:embed="rId3" cstate="screen"/>
          <a:srcRect l="-11008" t="-7872"/>
          <a:stretch>
            <a:fillRect/>
          </a:stretch>
        </p:blipFill>
        <p:spPr bwMode="auto">
          <a:xfrm>
            <a:off x="5448300" y="2130432"/>
            <a:ext cx="36957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3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3326289"/>
            <a:ext cx="6400800" cy="1752600"/>
          </a:xfrm>
          <a:prstGeom prst="rect">
            <a:avLst/>
          </a:prstGeom>
        </p:spPr>
        <p:txBody>
          <a:bodyPr lIns="121906" tIns="60953" rIns="121906" bIns="60953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60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93BB6-0379-4083-8957-D2BDA25372D9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1A18-4598-451C-8658-512FBAD88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3778F-4414-4DF6-8923-D1141E743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451"/>
            <a:ext cx="9329553" cy="6864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4BC0F-D6E9-4E04-82DC-1EB1F4AB4738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1E35B-6206-41D4-A243-E3B0CBFA4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5926E9-5978-4AC4-94C6-05C2D673A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6567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A943C58A-23B9-4BBF-8E6F-205140A43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6567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898" y="73424"/>
            <a:ext cx="6786451" cy="71256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321" y="1257300"/>
            <a:ext cx="7886700" cy="47482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3734F44-2CBF-4365-AF5C-E5A0FFEC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7BA8-E409-40C7-BAA5-BFFAA53ADDBD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D81D2EA-32D9-4999-8CB5-2B2301C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D749565-178B-4FC0-AEFA-9A3776F1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3410-4865-49F4-AB22-9210DA8A6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Рисунок 11" descr="Изображение выглядит как сидит, зеркало, мужчина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06F19F06-F54B-487E-B51E-B5E945160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/>
          <a:stretch/>
        </p:blipFill>
        <p:spPr>
          <a:xfrm>
            <a:off x="-1" y="0"/>
            <a:ext cx="9127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5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06A28-BFB6-4D87-8697-A0FEC7BDC72D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26F4A-A792-48EE-933E-1E108D27FA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6E5B1400-2319-4254-A608-4565B352D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6567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21ED4-0A15-4661-A918-EBE8229BED2E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90D0D-6566-4F74-BFA8-234755F82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5B25FBE-8AF2-44F6-BE70-8A2ED7119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6567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C25926E9-5978-4AC4-94C6-05C2D673A4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6567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19BE4338-A333-4C5D-9D06-49DD444E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BC0F-D6E9-4E04-82DC-1EB1F4AB4738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EC4090C4-D65A-49FD-898E-8758A984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D19C6A50-2F56-4DAD-B4C6-E5D06F18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E35B-6206-41D4-A243-E3B0CBFA4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2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6E5B1400-2319-4254-A608-4565B352D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6567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2">
            <a:extLst>
              <a:ext uri="{FF2B5EF4-FFF2-40B4-BE49-F238E27FC236}">
                <a16:creationId xmlns:a16="http://schemas.microsoft.com/office/drawing/2014/main" id="{7D252906-FBB0-479E-BFDA-7B65BA6A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6A28-BFB6-4D87-8697-A0FEC7BDC72D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83B547A2-B3EA-4F6D-B45A-F5DCB71D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29C23D63-F276-4875-82C9-76784AA5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6F4A-A792-48EE-933E-1E108D27F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5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>
            <a:extLst>
              <a:ext uri="{FF2B5EF4-FFF2-40B4-BE49-F238E27FC236}">
                <a16:creationId xmlns:a16="http://schemas.microsoft.com/office/drawing/2014/main" id="{35B25FBE-8AF2-44F6-BE70-8A2ED7119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6567488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>
            <a:extLst>
              <a:ext uri="{FF2B5EF4-FFF2-40B4-BE49-F238E27FC236}">
                <a16:creationId xmlns:a16="http://schemas.microsoft.com/office/drawing/2014/main" id="{A7F929FA-3347-43D9-8029-0BF574E3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1ED4-0A15-4661-A918-EBE8229BED2E}" type="datetimeFigureOut">
              <a:rPr lang="ru-RU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27B9712D-1F16-43B0-9359-47C4D2F1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369FD0EE-1652-4502-9923-25288270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0D0D-6566-4F74-BFA8-234755F82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7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22" y="109808"/>
            <a:ext cx="8209284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25" y="1388631"/>
            <a:ext cx="8667509" cy="4903567"/>
          </a:xfrm>
          <a:prstGeom prst="rect">
            <a:avLst/>
          </a:prstGeom>
        </p:spPr>
        <p:txBody>
          <a:bodyPr/>
          <a:lstStyle>
            <a:lvl1pPr marL="476227" indent="-476227">
              <a:buClrTx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954569" indent="-359815">
              <a:buClrTx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314386" indent="-241289">
              <a:buClrTx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74201" indent="-241289">
              <a:buClrTx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34016" indent="-239173">
              <a:buClrTx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87843" y="6488662"/>
            <a:ext cx="5875339" cy="307347"/>
          </a:xfrm>
          <a:prstGeom prst="rect">
            <a:avLst/>
          </a:prstGeom>
        </p:spPr>
        <p:txBody>
          <a:bodyPr vert="horz" anchor="b" anchorCtr="0"/>
          <a:lstStyle>
            <a:lvl1pPr marL="0" indent="0" algn="r"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9088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50" y="6365833"/>
            <a:ext cx="450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8" y="1229456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82204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 marL="1022350" indent="-215900">
              <a:buFont typeface="Arial" pitchFamily="34" charset="0"/>
              <a:buChar char="•"/>
              <a:defRPr lang="en-US" sz="2000" b="0" dirty="0">
                <a:solidFill>
                  <a:schemeClr val="bg2"/>
                </a:solidFill>
                <a:latin typeface="+mn-lt"/>
              </a:defRPr>
            </a:lvl3pPr>
            <a:lvl4pPr marL="1143000" indent="-228600">
              <a:defRPr lang="en-US" sz="2000" b="1" dirty="0" smtClean="0">
                <a:solidFill>
                  <a:schemeClr val="bg2"/>
                </a:solidFill>
                <a:latin typeface="+mn-lt"/>
              </a:defRPr>
            </a:lvl4pPr>
            <a:lvl5pPr marL="1143000" indent="-228600">
              <a:defRPr lang="en-US" sz="2000" b="1" dirty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5"/>
          <p:cNvSpPr>
            <a:spLocks noGrp="1"/>
          </p:cNvSpPr>
          <p:nvPr>
            <p:ph type="title"/>
          </p:nvPr>
        </p:nvSpPr>
        <p:spPr>
          <a:xfrm>
            <a:off x="552735" y="123565"/>
            <a:ext cx="8045356" cy="615281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91350" y="6562727"/>
            <a:ext cx="2133600" cy="290513"/>
          </a:xfrm>
        </p:spPr>
        <p:txBody>
          <a:bodyPr rtlCol="0"/>
          <a:lstStyle>
            <a:lvl1pPr algn="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F2AA377-A0B8-43DC-9727-8541D98A7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35F92AD0-9E60-4277-80D3-2E26497860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99604" y="112958"/>
            <a:ext cx="6715745" cy="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CEEA11E3-245F-447C-9B58-5493F3FC9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216025"/>
            <a:ext cx="78867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0A6CFE-8C4C-4752-9748-FFC81C6F4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60121-8239-41D8-AF00-703657547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B3F51-14AE-424D-9674-C6DBB7F0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" name="Рисунок 2" descr="Изображение выглядит как сидит, зеркало, мужчина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D157F06D-0102-490B-911C-610FD91423A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/>
          <a:stretch/>
        </p:blipFill>
        <p:spPr>
          <a:xfrm>
            <a:off x="-1" y="0"/>
            <a:ext cx="91276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8" r:id="rId5"/>
    <p:sldLayoutId id="2147484729" r:id="rId6"/>
    <p:sldLayoutId id="2147484731" r:id="rId7"/>
    <p:sldLayoutId id="2147484732" r:id="rId8"/>
    <p:sldLayoutId id="2147484734" r:id="rId9"/>
    <p:sldLayoutId id="2147484735" r:id="rId10"/>
    <p:sldLayoutId id="2147484736" r:id="rId11"/>
    <p:sldLayoutId id="2147484737" r:id="rId12"/>
    <p:sldLayoutId id="2147484740" r:id="rId13"/>
    <p:sldLayoutId id="2147484741" r:id="rId14"/>
    <p:sldLayoutId id="2147484742" r:id="rId15"/>
    <p:sldLayoutId id="2147484743" r:id="rId16"/>
    <p:sldLayoutId id="2147484744" r:id="rId17"/>
    <p:sldLayoutId id="2147484745" r:id="rId18"/>
    <p:sldLayoutId id="2147484746" r:id="rId19"/>
    <p:sldLayoutId id="2147484747" r:id="rId20"/>
    <p:sldLayoutId id="2147484748" r:id="rId21"/>
    <p:sldLayoutId id="2147484749" r:id="rId22"/>
    <p:sldLayoutId id="2147484750" r:id="rId23"/>
    <p:sldLayoutId id="2147484751" r:id="rId24"/>
    <p:sldLayoutId id="2147484752" r:id="rId25"/>
  </p:sldLayoutIdLst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B22600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147389-7C25-4C3E-BEA0-0EE322C569EC}" type="datetimeFigureOut">
              <a:rPr lang="ru-RU" smtClean="0"/>
              <a:pPr>
                <a:defRPr/>
              </a:pPr>
              <a:t>25.10.2021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54C7300-C3EB-4D3B-80B9-C7D2E98C63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isbtweb.org/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2.png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35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0.png"/><Relationship Id="rId1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1.png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slideLayout" Target="../slideLayouts/slideLayout27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png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44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757" y="146987"/>
            <a:ext cx="533402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8421E5F-4CC2-4506-8632-3B2FE779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84218"/>
            <a:ext cx="7498080" cy="233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Идентификации групповых антигенов эритроцитов по системам </a:t>
            </a:r>
            <a:r>
              <a:rPr lang="en-US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ABO</a:t>
            </a:r>
            <a:r>
              <a:rPr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, RH и </a:t>
            </a:r>
            <a:r>
              <a:rPr lang="en-US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KEL </a:t>
            </a:r>
            <a:r>
              <a:rPr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серологическими тестами и методами </a:t>
            </a:r>
            <a:r>
              <a:rPr lang="ru-RU" sz="2800" b="1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генотипирования</a:t>
            </a:r>
            <a:r>
              <a:rPr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br>
              <a:rPr lang="ru-RU" sz="3600" b="1" dirty="0"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endParaRPr lang="en-US" sz="36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66983" y="5310909"/>
            <a:ext cx="7583054" cy="1219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Заведующая ЦКДЛ, к.б.н. Белякова В.В.</a:t>
            </a:r>
          </a:p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Заведующая лабораторией </a:t>
            </a:r>
            <a:r>
              <a:rPr lang="en-US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HLA-</a:t>
            </a:r>
            <a:r>
              <a:rPr lang="ru-RU" b="1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типирования</a:t>
            </a:r>
            <a:r>
              <a:rPr lang="ru-RU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, к.м.н. Чумак А.А.</a:t>
            </a:r>
          </a:p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1" lang="ru-RU" b="1" dirty="0">
              <a:latin typeface="Cambria Math" pitchFamily="18" charset="0"/>
              <a:ea typeface="Cambria Math" pitchFamily="18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1" lang="ru-RU" b="1" dirty="0">
              <a:solidFill>
                <a:srgbClr val="112A5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75492"/>
            <a:ext cx="7498080" cy="6742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Химеризм</a:t>
            </a:r>
            <a:endParaRPr lang="ru-RU" sz="2800" b="1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49" name="Object 30"/>
          <p:cNvGraphicFramePr>
            <a:graphicFrameLocks noChangeAspect="1"/>
          </p:cNvGraphicFramePr>
          <p:nvPr/>
        </p:nvGraphicFramePr>
        <p:xfrm>
          <a:off x="1348590" y="1330038"/>
          <a:ext cx="1616283" cy="11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Точечный рисунок" r:id="rId3" imgW="2542857" imgH="1238423" progId="PBrush">
                  <p:embed/>
                </p:oleObj>
              </mc:Choice>
              <mc:Fallback>
                <p:oleObj name="Точечный рисунок" r:id="rId3" imgW="2542857" imgH="1238423" progId="PBrush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590" y="1330038"/>
                        <a:ext cx="1616283" cy="1191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140364" y="1366981"/>
          <a:ext cx="1841501" cy="118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Точечный рисунок" r:id="rId5" imgW="2610214" imgH="1276190" progId="PBrush">
                  <p:embed/>
                </p:oleObj>
              </mc:Choice>
              <mc:Fallback>
                <p:oleObj name="Точечный рисунок" r:id="rId5" imgW="2610214" imgH="127619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364" y="1366981"/>
                        <a:ext cx="1841501" cy="1182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336429" y="2706256"/>
          <a:ext cx="191477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Точечный рисунок" r:id="rId7" imgW="2390476" imgH="1171429" progId="PBrush">
                  <p:embed/>
                </p:oleObj>
              </mc:Choice>
              <mc:Fallback>
                <p:oleObj name="Точечный рисунок" r:id="rId7" imgW="2390476" imgH="1171429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429" y="2706256"/>
                        <a:ext cx="1914771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1330036" y="4084963"/>
          <a:ext cx="1995055" cy="12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Точечный рисунок" r:id="rId9" imgW="2390476" imgH="1171429" progId="PBrush">
                  <p:embed/>
                </p:oleObj>
              </mc:Choice>
              <mc:Fallback>
                <p:oleObj name="Точечный рисунок" r:id="rId9" imgW="2390476" imgH="1171429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036" y="4084963"/>
                        <a:ext cx="1995055" cy="1281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1311562" y="5541819"/>
          <a:ext cx="1939635" cy="103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Точечный рисунок" r:id="rId11" imgW="2542857" imgH="1238423" progId="PBrush">
                  <p:embed/>
                </p:oleObj>
              </mc:Choice>
              <mc:Fallback>
                <p:oleObj name="Точечный рисунок" r:id="rId11" imgW="2542857" imgH="1238423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62" y="5541819"/>
                        <a:ext cx="1939635" cy="1034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3472873" y="5532582"/>
          <a:ext cx="1782906" cy="106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Точечный рисунок" r:id="rId12" imgW="2610214" imgH="1276190" progId="PBrush">
                  <p:embed/>
                </p:oleObj>
              </mc:Choice>
              <mc:Fallback>
                <p:oleObj name="Точечный рисунок" r:id="rId12" imgW="2610214" imgH="1276190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873" y="5532582"/>
                        <a:ext cx="1782906" cy="1062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4193309" y="3777673"/>
            <a:ext cx="453505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В 9 случаях выявлен </a:t>
            </a:r>
            <a:r>
              <a:rPr kumimoji="0" lang="ru-RU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химеризм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в 5 из</a:t>
            </a:r>
            <a:r>
              <a:rPr kumimoji="0" lang="ru-RU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 них 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по 2 </a:t>
            </a:r>
            <a:r>
              <a:rPr kumimoji="0" lang="ru-RU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антитетичным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 антигенам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945"/>
            <a:ext cx="7498080" cy="51954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>
                <a:latin typeface="Arial" pitchFamily="34" charset="0"/>
                <a:cs typeface="Arial" pitchFamily="34" charset="0"/>
              </a:rPr>
              <a:t>Панагглютинация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2-х случаях;</a:t>
            </a: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588654" y="146909"/>
            <a:ext cx="68349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Результаты исследования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1579418" y="2466109"/>
          <a:ext cx="2087058" cy="140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Точечный рисунок" r:id="rId3" imgW="2505425" imgH="1267002" progId="PBrush">
                  <p:embed/>
                </p:oleObj>
              </mc:Choice>
              <mc:Fallback>
                <p:oleObj name="Точечный рисунок" r:id="rId3" imgW="2505425" imgH="1267002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418" y="2466109"/>
                        <a:ext cx="2087058" cy="14039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4137891" y="2503055"/>
          <a:ext cx="2309091" cy="139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Точечный рисунок" r:id="rId5" imgW="2561905" imgH="1257476" progId="PBrush">
                  <p:embed/>
                </p:oleObj>
              </mc:Choice>
              <mc:Fallback>
                <p:oleObj name="Точечный рисунок" r:id="rId5" imgW="2561905" imgH="125747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891" y="2503055"/>
                        <a:ext cx="2309091" cy="1394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6807200" y="2484581"/>
          <a:ext cx="517237" cy="139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Точечный рисунок" r:id="rId7" imgW="447856" imgH="1257476" progId="PBrush">
                  <p:embed/>
                </p:oleObj>
              </mc:Choice>
              <mc:Fallback>
                <p:oleObj name="Точечный рисунок" r:id="rId7" imgW="447856" imgH="1257476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484581"/>
                        <a:ext cx="517237" cy="1394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625599" y="2087417"/>
            <a:ext cx="3834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фенотип не определен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699492" y="4862946"/>
            <a:ext cx="3987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Антиген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разными методами (+) и (-)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 algn="r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SzPct val="99000"/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Генотипирование</a:t>
            </a:r>
            <a:endParaRPr lang="en-US" sz="22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83042795"/>
              </p:ext>
            </p:extLst>
          </p:nvPr>
        </p:nvGraphicFramePr>
        <p:xfrm>
          <a:off x="1006764" y="840509"/>
          <a:ext cx="8137236" cy="549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1680" y="6391870"/>
            <a:ext cx="7452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dirty="0">
                <a:effectLst/>
                <a:latin typeface="Arial" pitchFamily="34" charset="0"/>
                <a:cs typeface="Arial" pitchFamily="34" charset="0"/>
              </a:rPr>
              <a:t>Goebel M</a:t>
            </a:r>
            <a:r>
              <a:rPr lang="ru-RU" sz="1600" dirty="0"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effectLst/>
                <a:latin typeface="Arial" pitchFamily="34" charset="0"/>
                <a:cs typeface="Arial" pitchFamily="34" charset="0"/>
              </a:rPr>
              <a:t>et al. </a:t>
            </a:r>
            <a:r>
              <a:rPr lang="en-US" sz="1600" dirty="0" err="1">
                <a:effectLst/>
                <a:latin typeface="Arial" pitchFamily="34" charset="0"/>
                <a:cs typeface="Arial" pitchFamily="34" charset="0"/>
              </a:rPr>
              <a:t>Transfus</a:t>
            </a:r>
            <a:r>
              <a:rPr lang="en-US" sz="1600" dirty="0">
                <a:effectLst/>
                <a:latin typeface="Arial" pitchFamily="34" charset="0"/>
                <a:cs typeface="Arial" pitchFamily="34" charset="0"/>
              </a:rPr>
              <a:t> Med </a:t>
            </a:r>
            <a:r>
              <a:rPr lang="en-US" sz="1600" dirty="0" err="1">
                <a:effectLst/>
                <a:latin typeface="Arial" pitchFamily="34" charset="0"/>
                <a:cs typeface="Arial" pitchFamily="34" charset="0"/>
              </a:rPr>
              <a:t>Hemother</a:t>
            </a:r>
            <a:r>
              <a:rPr lang="en-US" sz="1600" dirty="0">
                <a:effectLst/>
                <a:latin typeface="Arial" pitchFamily="34" charset="0"/>
                <a:cs typeface="Arial" pitchFamily="34" charset="0"/>
              </a:rPr>
              <a:t>. 2013 </a:t>
            </a:r>
            <a:endParaRPr lang="ru-RU" sz="1600" dirty="0">
              <a:effectLst/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endParaRPr lang="en-US" sz="24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2944" y="168954"/>
            <a:ext cx="794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Номенклатура аллелей генов групп крови опубликована Рабочей группой по иммуногенетике групп крови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ISBT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(International Society of Blood Transfusion) 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сайте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isbtweb.org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1" y="1092284"/>
            <a:ext cx="7924800" cy="57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4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2327" y="168954"/>
            <a:ext cx="739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Фрагмент номенклатуры аллелей генов 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(ISBT 00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2" y="1340768"/>
            <a:ext cx="7970982" cy="53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254" y="157018"/>
            <a:ext cx="3842328" cy="526473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14000"/>
              </a:lnSpc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787917"/>
              </p:ext>
            </p:extLst>
          </p:nvPr>
        </p:nvGraphicFramePr>
        <p:xfrm>
          <a:off x="1099126" y="1080654"/>
          <a:ext cx="7906327" cy="50336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1003">
                  <a:extLst>
                    <a:ext uri="{9D8B030D-6E8A-4147-A177-3AD203B41FA5}">
                      <a16:colId xmlns:a16="http://schemas.microsoft.com/office/drawing/2014/main" val="1038879645"/>
                    </a:ext>
                  </a:extLst>
                </a:gridCol>
                <a:gridCol w="2515977">
                  <a:extLst>
                    <a:ext uri="{9D8B030D-6E8A-4147-A177-3AD203B41FA5}">
                      <a16:colId xmlns:a16="http://schemas.microsoft.com/office/drawing/2014/main" val="408274158"/>
                    </a:ext>
                  </a:extLst>
                </a:gridCol>
                <a:gridCol w="2568673">
                  <a:extLst>
                    <a:ext uri="{9D8B030D-6E8A-4147-A177-3AD203B41FA5}">
                      <a16:colId xmlns:a16="http://schemas.microsoft.com/office/drawing/2014/main" val="2770923201"/>
                    </a:ext>
                  </a:extLst>
                </a:gridCol>
                <a:gridCol w="2380674">
                  <a:extLst>
                    <a:ext uri="{9D8B030D-6E8A-4147-A177-3AD203B41FA5}">
                      <a16:colId xmlns:a16="http://schemas.microsoft.com/office/drawing/2014/main" val="1470921662"/>
                    </a:ext>
                  </a:extLst>
                </a:gridCol>
              </a:tblGrid>
              <a:tr h="5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Фенотип, установленный с помощью: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Окончательно верифицированный фенотип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extLst>
                  <a:ext uri="{0D108BD9-81ED-4DB2-BD59-A6C34878D82A}">
                    <a16:rowId xmlns:a16="http://schemas.microsoft.com/office/drawing/2014/main" val="4135367062"/>
                  </a:ext>
                </a:extLst>
              </a:tr>
              <a:tr h="546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серологического 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генотипирования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55743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слабый</a:t>
                      </a:r>
                      <a:endParaRPr lang="ru-RU" sz="16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*А2.01/</a:t>
                      </a: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ru-RU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О.01.01</a:t>
                      </a:r>
                      <a:endParaRPr lang="ru-RU" sz="1600" b="0" i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extLst>
                  <a:ext uri="{0D108BD9-81ED-4DB2-BD59-A6C34878D82A}">
                    <a16:rowId xmlns:a16="http://schemas.microsoft.com/office/drawing/2014/main" val="2797841459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слабый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ru-RU" sz="16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</a:t>
                      </a:r>
                      <a:r>
                        <a:rPr lang="ru-RU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2.01</a:t>
                      </a: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/*</a:t>
                      </a:r>
                      <a:r>
                        <a:rPr lang="ru-RU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В.01</a:t>
                      </a: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i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extLst>
                  <a:ext uri="{0D108BD9-81ED-4DB2-BD59-A6C34878D82A}">
                    <a16:rowId xmlns:a16="http://schemas.microsoft.com/office/drawing/2014/main" val="2060977740"/>
                  </a:ext>
                </a:extLst>
              </a:tr>
              <a:tr h="424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kumimoji="0" lang="ru-RU" sz="1600" b="0" kern="1200" baseline="-250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  <a:r>
                        <a:rPr kumimoji="0" lang="en-GB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</a:t>
                      </a:r>
                      <a:r>
                        <a:rPr lang="ru-RU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2.01</a:t>
                      </a: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/*</a:t>
                      </a:r>
                      <a:r>
                        <a:rPr lang="ru-RU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В.01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ru-RU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extLst>
                  <a:ext uri="{0D108BD9-81ED-4DB2-BD59-A6C34878D82A}">
                    <a16:rowId xmlns:a16="http://schemas.microsoft.com/office/drawing/2014/main" val="1053377684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kumimoji="0" lang="ru-RU" sz="1600" b="0" kern="1200" baseline="-250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  <a:r>
                        <a:rPr kumimoji="0" lang="en-GB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*AW.06/*</a:t>
                      </a:r>
                      <a:r>
                        <a:rPr lang="ru-RU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В.01</a:t>
                      </a:r>
                      <a:endParaRPr kumimoji="0" lang="ru-RU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marR="18288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1600" b="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extLst>
                  <a:ext uri="{0D108BD9-81ED-4DB2-BD59-A6C34878D82A}">
                    <a16:rowId xmlns:a16="http://schemas.microsoft.com/office/drawing/2014/main" val="247974605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600" b="0" u="none" strike="noStrike" kern="12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слабый</a:t>
                      </a:r>
                      <a:endParaRPr lang="ru-RU" sz="1600" b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*AW.06/*O.01.02</a:t>
                      </a:r>
                      <a:endParaRPr lang="en-US" sz="1600" b="0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marR="18288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extLst>
                  <a:ext uri="{0D108BD9-81ED-4DB2-BD59-A6C34878D82A}">
                    <a16:rowId xmlns:a16="http://schemas.microsoft.com/office/drawing/2014/main" val="1025867709"/>
                  </a:ext>
                </a:extLst>
              </a:tr>
              <a:tr h="43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600" b="0" u="none" strike="noStrike" kern="12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слабый</a:t>
                      </a:r>
                      <a:endParaRPr lang="ru-RU" sz="1600" b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*AW.06/*</a:t>
                      </a:r>
                      <a:r>
                        <a:rPr lang="ru-RU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О.01.01</a:t>
                      </a:r>
                      <a:endParaRPr lang="ru-RU" sz="1600" b="0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extLst>
                  <a:ext uri="{0D108BD9-81ED-4DB2-BD59-A6C34878D82A}">
                    <a16:rowId xmlns:a16="http://schemas.microsoft.com/office/drawing/2014/main" val="3807182086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600" b="0" u="none" strike="noStrike" kern="12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слабый</a:t>
                      </a:r>
                      <a:endParaRPr lang="ru-RU" sz="1600" b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*AW.06/*</a:t>
                      </a:r>
                      <a:r>
                        <a:rPr lang="ru-RU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О.01.01</a:t>
                      </a:r>
                      <a:endParaRPr lang="ru-RU" sz="1600" b="0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extLst>
                  <a:ext uri="{0D108BD9-81ED-4DB2-BD59-A6C34878D82A}">
                    <a16:rowId xmlns:a16="http://schemas.microsoft.com/office/drawing/2014/main" val="3830818920"/>
                  </a:ext>
                </a:extLst>
              </a:tr>
              <a:tr h="45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600" b="0" u="none" strike="noStrike" kern="12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слабый</a:t>
                      </a:r>
                      <a:endParaRPr lang="ru-RU" sz="1600" b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*AW.06/*</a:t>
                      </a:r>
                      <a:r>
                        <a:rPr lang="ru-RU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О.01.01</a:t>
                      </a:r>
                      <a:endParaRPr lang="ru-RU" sz="1600" b="0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extLst>
                  <a:ext uri="{0D108BD9-81ED-4DB2-BD59-A6C34878D82A}">
                    <a16:rowId xmlns:a16="http://schemas.microsoft.com/office/drawing/2014/main" val="3473848688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1600" b="0" u="none" strike="noStrike" kern="1200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слабый</a:t>
                      </a:r>
                      <a:endParaRPr lang="ru-RU" sz="1600" b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*AW.06/*</a:t>
                      </a:r>
                      <a:r>
                        <a:rPr lang="ru-RU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О.01.01</a:t>
                      </a:r>
                      <a:endParaRPr lang="ru-RU" sz="1600" b="0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ru-RU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extLst>
                  <a:ext uri="{0D108BD9-81ED-4DB2-BD59-A6C34878D82A}">
                    <a16:rowId xmlns:a16="http://schemas.microsoft.com/office/drawing/2014/main" val="2296949978"/>
                  </a:ext>
                </a:extLst>
              </a:tr>
              <a:tr h="397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О/А?</a:t>
                      </a:r>
                      <a:endParaRPr lang="ru-RU" sz="1600" b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*AW.30</a:t>
                      </a:r>
                      <a:r>
                        <a:rPr lang="ru-RU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r>
                        <a:rPr lang="ru-RU" sz="1600" b="0" i="1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/*О.02.01</a:t>
                      </a:r>
                      <a:endParaRPr lang="ru-RU" sz="1600" b="0" i="1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61770" algn="l"/>
                          <a:tab pos="1483360" algn="l"/>
                        </a:tabLst>
                        <a:defRPr/>
                      </a:pP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Ax/</a:t>
                      </a:r>
                      <a:r>
                        <a:rPr lang="ru-RU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r>
                        <a:rPr lang="en-US" sz="1600" b="0" u="none" strike="noStrike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64" marR="42164" marT="9525" marB="0" anchor="ctr"/>
                </a:tc>
                <a:extLst>
                  <a:ext uri="{0D108BD9-81ED-4DB2-BD59-A6C34878D82A}">
                    <a16:rowId xmlns:a16="http://schemas.microsoft.com/office/drawing/2014/main" val="404738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1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3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5589"/>
              </p:ext>
            </p:extLst>
          </p:nvPr>
        </p:nvGraphicFramePr>
        <p:xfrm>
          <a:off x="1108365" y="1787070"/>
          <a:ext cx="7860144" cy="310436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11387">
                  <a:extLst>
                    <a:ext uri="{9D8B030D-6E8A-4147-A177-3AD203B41FA5}">
                      <a16:colId xmlns:a16="http://schemas.microsoft.com/office/drawing/2014/main" val="528294347"/>
                    </a:ext>
                  </a:extLst>
                </a:gridCol>
                <a:gridCol w="2416150">
                  <a:extLst>
                    <a:ext uri="{9D8B030D-6E8A-4147-A177-3AD203B41FA5}">
                      <a16:colId xmlns:a16="http://schemas.microsoft.com/office/drawing/2014/main" val="790164713"/>
                    </a:ext>
                  </a:extLst>
                </a:gridCol>
                <a:gridCol w="2365839">
                  <a:extLst>
                    <a:ext uri="{9D8B030D-6E8A-4147-A177-3AD203B41FA5}">
                      <a16:colId xmlns:a16="http://schemas.microsoft.com/office/drawing/2014/main" val="1536503079"/>
                    </a:ext>
                  </a:extLst>
                </a:gridCol>
                <a:gridCol w="2366768">
                  <a:extLst>
                    <a:ext uri="{9D8B030D-6E8A-4147-A177-3AD203B41FA5}">
                      <a16:colId xmlns:a16="http://schemas.microsoft.com/office/drawing/2014/main" val="3414194181"/>
                    </a:ext>
                  </a:extLst>
                </a:gridCol>
              </a:tblGrid>
              <a:tr h="535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Фенотип, установленный с помощью:</a:t>
                      </a:r>
                      <a:endParaRPr lang="ru-RU" sz="16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Окончательно верифицированный фенотип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extLst>
                  <a:ext uri="{0D108BD9-81ED-4DB2-BD59-A6C34878D82A}">
                    <a16:rowId xmlns:a16="http://schemas.microsoft.com/office/drawing/2014/main" val="3110951072"/>
                  </a:ext>
                </a:extLst>
              </a:tr>
              <a:tr h="58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серологического 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генотипирования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2167" marR="4216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1796"/>
                  </a:ext>
                </a:extLst>
              </a:tr>
              <a:tr h="101052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N=</a:t>
                      </a: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42167" marR="4216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</a:t>
                      </a:r>
                      <a:r>
                        <a:rPr kumimoji="0" lang="ru-RU" sz="1600" b="0" i="0" u="none" strike="noStrike" kern="1200" cap="none" spc="0" normalizeH="0" baseline="-2500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kumimoji="0" lang="en-US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kumimoji="0" lang="ru-RU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1.01/</a:t>
                      </a:r>
                      <a:r>
                        <a:rPr kumimoji="0" lang="en-US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kumimoji="0" lang="ru-RU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В.01 </a:t>
                      </a: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(аллель-специфичная ПЦР)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allele-specific PCR</a:t>
                      </a: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kumimoji="0" lang="en-US" sz="1600" b="0" i="0" u="none" strike="noStrike" kern="1200" cap="none" spc="0" normalizeH="0" baseline="-2500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</a:t>
                      </a:r>
                      <a:r>
                        <a:rPr kumimoji="0" lang="en-US" sz="1600" b="0" kern="1200" baseline="-250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</a:t>
                      </a:r>
                      <a:endParaRPr kumimoji="0" lang="ru-RU" sz="1600" b="0" kern="1200" baseline="-250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90902"/>
                  </a:ext>
                </a:extLst>
              </a:tr>
              <a:tr h="88416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67" marR="4216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kumimoji="0" lang="en-US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kumimoji="0" lang="ru-RU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1.01/</a:t>
                      </a:r>
                      <a:r>
                        <a:rPr kumimoji="0" lang="en-US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kumimoji="0" lang="ru-RU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</a:t>
                      </a:r>
                      <a:r>
                        <a:rPr kumimoji="0" lang="en-US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</a:t>
                      </a:r>
                      <a:r>
                        <a:rPr kumimoji="0" lang="ru-RU" sz="16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.15 </a:t>
                      </a: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секвенирование</a:t>
                      </a:r>
                      <a:r>
                        <a:rPr kumimoji="0"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(sequencing)</a:t>
                      </a:r>
                      <a:endParaRPr kumimoji="0" lang="ru-RU" sz="16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95662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52038" y="139184"/>
            <a:ext cx="2548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555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ru-RU" dirty="0"/>
              <a:t>                       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12"/>
          <p:cNvGrpSpPr/>
          <p:nvPr/>
        </p:nvGrpSpPr>
        <p:grpSpPr>
          <a:xfrm>
            <a:off x="3347864" y="4313676"/>
            <a:ext cx="5760640" cy="2486794"/>
            <a:chOff x="3187236" y="3867150"/>
            <a:chExt cx="6191250" cy="2990850"/>
          </a:xfrm>
        </p:grpSpPr>
        <p:pic>
          <p:nvPicPr>
            <p:cNvPr id="10" name="Рисунок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236" y="3867150"/>
              <a:ext cx="6191250" cy="2990850"/>
            </a:xfrm>
            <a:prstGeom prst="rect">
              <a:avLst/>
            </a:prstGeom>
            <a:noFill/>
            <a:ln w="9525" cmpd="sng">
              <a:solidFill>
                <a:srgbClr val="595959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5508104" y="5517232"/>
              <a:ext cx="789940" cy="2711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ru-RU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565</a:t>
              </a: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A&gt;G</a:t>
              </a:r>
              <a:endParaRPr lang="ru-R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Объект 2"/>
          <p:cNvSpPr txBox="1">
            <a:spLocks/>
          </p:cNvSpPr>
          <p:nvPr/>
        </p:nvSpPr>
        <p:spPr>
          <a:xfrm>
            <a:off x="5627332" y="679869"/>
            <a:ext cx="3460346" cy="23826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fontAlgn="auto"/>
            <a:endParaRPr lang="ru-RU" sz="20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14266" y="166277"/>
            <a:ext cx="5767307" cy="3838787"/>
            <a:chOff x="33440" y="166277"/>
            <a:chExt cx="4643004" cy="3118707"/>
          </a:xfrm>
        </p:grpSpPr>
        <p:grpSp>
          <p:nvGrpSpPr>
            <p:cNvPr id="7" name="Группа 4"/>
            <p:cNvGrpSpPr/>
            <p:nvPr/>
          </p:nvGrpSpPr>
          <p:grpSpPr>
            <a:xfrm>
              <a:off x="33440" y="2492896"/>
              <a:ext cx="4643004" cy="792088"/>
              <a:chOff x="107504" y="679869"/>
              <a:chExt cx="5328592" cy="1020939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04" y="679869"/>
                <a:ext cx="5328592" cy="102093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5536" y="898284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99592" y="898283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FF00"/>
                    </a:solidFill>
                  </a:rPr>
                  <a:t>4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87624" y="898282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FF00"/>
                    </a:solidFill>
                  </a:rPr>
                  <a:t>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75656" y="908720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FF00"/>
                    </a:solidFill>
                  </a:rPr>
                  <a:t>6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07704" y="898281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FF00"/>
                    </a:solidFill>
                  </a:rPr>
                  <a:t>8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911718" y="871336"/>
                <a:ext cx="834338" cy="5950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FF00"/>
                    </a:solidFill>
                  </a:rPr>
                  <a:t>11</a:t>
                </a: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166277"/>
              <a:ext cx="4640948" cy="2254611"/>
            </a:xfrm>
            <a:prstGeom prst="rect">
              <a:avLst/>
            </a:prstGeom>
          </p:spPr>
        </p:pic>
      </p:grpSp>
      <p:sp>
        <p:nvSpPr>
          <p:cNvPr id="16" name="Стрелка вниз 15"/>
          <p:cNvSpPr/>
          <p:nvPr/>
        </p:nvSpPr>
        <p:spPr>
          <a:xfrm rot="19489284">
            <a:off x="5239863" y="3958416"/>
            <a:ext cx="268409" cy="1357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85890" y="2719810"/>
            <a:ext cx="195810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lang="en-US" sz="2000" i="1" dirty="0"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1.01/</a:t>
            </a:r>
            <a:r>
              <a:rPr lang="en-US" sz="2000" i="1" dirty="0"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В.01 </a:t>
            </a:r>
            <a:endParaRPr lang="ru-RU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181" y="5038439"/>
            <a:ext cx="216130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lang="en-US" sz="2000" i="1" dirty="0"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1.01/</a:t>
            </a:r>
            <a:r>
              <a:rPr lang="en-US" sz="2000" i="1" dirty="0"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lang="en-US" sz="2000" i="1" dirty="0">
                <a:effectLst/>
                <a:latin typeface="Arial" pitchFamily="34" charset="0"/>
                <a:cs typeface="Arial" pitchFamily="34" charset="0"/>
              </a:rPr>
              <a:t>W.15</a:t>
            </a:r>
            <a:r>
              <a:rPr lang="ru-RU" sz="2000" i="1" dirty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3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0" y="404664"/>
            <a:ext cx="7670800" cy="5602627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АВО *AW.06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C&gt;G в 7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экзоне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позиции с.502 и замена p.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168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АВО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*AW.30.01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Т&gt;А в 7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экзоне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позиции с.646 и замена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p.Phe216Ile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*АВО *ВW.15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&gt;G в 7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экзоне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позиции с.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565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замена p.Met189Val</a:t>
            </a:r>
          </a:p>
          <a:p>
            <a:pPr algn="ctr"/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Результатом является снижение активности </a:t>
            </a:r>
            <a:r>
              <a:rPr lang="en-US" dirty="0">
                <a:latin typeface="Arial" pitchFamily="34" charset="0"/>
                <a:cs typeface="Arial" pitchFamily="34" charset="0"/>
              </a:rPr>
              <a:t>GTA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dirty="0">
                <a:latin typeface="Arial" pitchFamily="34" charset="0"/>
                <a:cs typeface="Arial" pitchFamily="34" charset="0"/>
              </a:rPr>
              <a:t>GTB</a:t>
            </a:r>
            <a:r>
              <a:rPr lang="ru-RU" dirty="0">
                <a:latin typeface="Arial" pitchFamily="34" charset="0"/>
                <a:cs typeface="Arial" pitchFamily="34" charset="0"/>
              </a:rPr>
              <a:t>, что обусловливает слабую экспрессию антигена A и В соответственно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поверхности эритроцитов </a:t>
            </a:r>
          </a:p>
          <a:p>
            <a:pPr marL="109728" indent="0" algn="ctr">
              <a:buNone/>
            </a:pPr>
            <a:endParaRPr lang="ru-RU" sz="3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9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98369"/>
              </p:ext>
            </p:extLst>
          </p:nvPr>
        </p:nvGraphicFramePr>
        <p:xfrm>
          <a:off x="1117599" y="1311566"/>
          <a:ext cx="7869383" cy="438727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8944">
                  <a:extLst>
                    <a:ext uri="{9D8B030D-6E8A-4147-A177-3AD203B41FA5}">
                      <a16:colId xmlns:a16="http://schemas.microsoft.com/office/drawing/2014/main" val="1038879645"/>
                    </a:ext>
                  </a:extLst>
                </a:gridCol>
                <a:gridCol w="2692270">
                  <a:extLst>
                    <a:ext uri="{9D8B030D-6E8A-4147-A177-3AD203B41FA5}">
                      <a16:colId xmlns:a16="http://schemas.microsoft.com/office/drawing/2014/main" val="408274158"/>
                    </a:ext>
                  </a:extLst>
                </a:gridCol>
                <a:gridCol w="2368619">
                  <a:extLst>
                    <a:ext uri="{9D8B030D-6E8A-4147-A177-3AD203B41FA5}">
                      <a16:colId xmlns:a16="http://schemas.microsoft.com/office/drawing/2014/main" val="2770923201"/>
                    </a:ext>
                  </a:extLst>
                </a:gridCol>
                <a:gridCol w="2369550">
                  <a:extLst>
                    <a:ext uri="{9D8B030D-6E8A-4147-A177-3AD203B41FA5}">
                      <a16:colId xmlns:a16="http://schemas.microsoft.com/office/drawing/2014/main" val="1470921662"/>
                    </a:ext>
                  </a:extLst>
                </a:gridCol>
              </a:tblGrid>
              <a:tr h="25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Фенотип, установленный с помощью: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Окончательно верифицированный фенотип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extLst>
                  <a:ext uri="{0D108BD9-81ED-4DB2-BD59-A6C34878D82A}">
                    <a16:rowId xmlns:a16="http://schemas.microsoft.com/office/drawing/2014/main" val="4135367062"/>
                  </a:ext>
                </a:extLst>
              </a:tr>
              <a:tr h="49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серологического 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генотипирования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55743"/>
                  </a:ext>
                </a:extLst>
              </a:tr>
              <a:tr h="405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слабый/парциальный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D/d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2797841459"/>
                  </a:ext>
                </a:extLst>
              </a:tr>
              <a:tr h="403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слабый/парциальный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D/d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2060977740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слабый/парциальный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D/d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1053377684"/>
                  </a:ext>
                </a:extLst>
              </a:tr>
              <a:tr h="356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D/D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2479746058"/>
                  </a:ext>
                </a:extLst>
              </a:tr>
              <a:tr h="365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D/D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1025867709"/>
                  </a:ext>
                </a:extLst>
              </a:tr>
              <a:tr h="346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D/D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3807182086"/>
                  </a:ext>
                </a:extLst>
              </a:tr>
              <a:tr h="346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RHD*weak D type 1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 1 типа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3830818920"/>
                  </a:ext>
                </a:extLst>
              </a:tr>
              <a:tr h="337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RHD*weak D type 1 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 1 типа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3473848688"/>
                  </a:ext>
                </a:extLst>
              </a:tr>
              <a:tr h="356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слабый/парциальный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RHD*weak D type 1 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 1 типа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2296949978"/>
                  </a:ext>
                </a:extLst>
              </a:tr>
              <a:tr h="356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слабый/парциальный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RHD*weak D type 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 15 типа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40473863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26987" y="277091"/>
            <a:ext cx="225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002" y="5652655"/>
          <a:ext cx="7869383" cy="3997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</a:t>
                      </a: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слабый/парциальный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RHD*weak D type 1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слабый 1 типа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2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36073" y="138545"/>
            <a:ext cx="7303104" cy="4802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Arial" pitchFamily="34" charset="0"/>
                <a:ea typeface="Cambria Math" pitchFamily="18" charset="0"/>
                <a:cs typeface="Arial" pitchFamily="34" charset="0"/>
              </a:rPr>
              <a:t>Серологические методы тестирования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199" y="1360558"/>
            <a:ext cx="2964873" cy="15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223" y="3009719"/>
            <a:ext cx="3060268" cy="1931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929" y="1372900"/>
            <a:ext cx="2946398" cy="15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9751" y="3063010"/>
            <a:ext cx="2988285" cy="183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138" y="5384800"/>
            <a:ext cx="2167829" cy="1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3189" y="5375992"/>
            <a:ext cx="2173574" cy="12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1089892" y="772970"/>
            <a:ext cx="3749963" cy="434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defTabSz="449263" eaLnBrk="1" hangingPunct="1">
              <a:lnSpc>
                <a:spcPct val="64000"/>
              </a:lnSpc>
              <a:spcBef>
                <a:spcPts val="600"/>
              </a:spcBef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lang="ru-RU" sz="1600" b="1" dirty="0">
                <a:latin typeface="Arial" pitchFamily="34" charset="0"/>
                <a:ea typeface="Microsoft YaHei" pitchFamily="34" charset="-122"/>
                <a:cs typeface="Arial" pitchFamily="34" charset="0"/>
              </a:rPr>
              <a:t>технология </a:t>
            </a:r>
            <a:r>
              <a:rPr lang="en-US" sz="1600" b="1" dirty="0">
                <a:latin typeface="Arial" pitchFamily="34" charset="0"/>
                <a:ea typeface="Microsoft YaHei" pitchFamily="34" charset="-122"/>
                <a:cs typeface="Arial" pitchFamily="34" charset="0"/>
              </a:rPr>
              <a:t>Capture</a:t>
            </a:r>
            <a:r>
              <a:rPr lang="ru-RU" sz="1600" b="1" dirty="0">
                <a:latin typeface="Arial" pitchFamily="34" charset="0"/>
                <a:ea typeface="Microsoft YaHei" pitchFamily="34" charset="-122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ea typeface="Microsoft YaHei" pitchFamily="34" charset="-122"/>
                <a:cs typeface="Arial" pitchFamily="34" charset="0"/>
              </a:rPr>
              <a:t>GALILEO NEO</a:t>
            </a:r>
            <a:endParaRPr lang="ru-RU" sz="1600" b="1" dirty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5047674" y="768354"/>
            <a:ext cx="3565235" cy="6705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449263" eaLnBrk="1" hangingPunct="1">
              <a:lnSpc>
                <a:spcPct val="64000"/>
              </a:lnSpc>
              <a:spcBef>
                <a:spcPts val="600"/>
              </a:spcBef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rgbClr val="161616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гелевая</a:t>
            </a:r>
            <a:r>
              <a:rPr lang="ru-RU" sz="1600" b="1" dirty="0">
                <a:solidFill>
                  <a:srgbClr val="161616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 технология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IH 1000</a:t>
            </a:r>
            <a:endParaRPr lang="ru-RU" sz="1600" b="1" dirty="0">
              <a:solidFill>
                <a:srgbClr val="161616"/>
              </a:solidFill>
              <a:latin typeface="Arial" pitchFamily="34" charset="0"/>
              <a:ea typeface="Microsoft YaHei" pitchFamily="34" charset="-122"/>
              <a:cs typeface="Arial" pitchFamily="34" charset="0"/>
            </a:endParaRPr>
          </a:p>
          <a:p>
            <a:pPr lvl="0" algn="ctr" defTabSz="449263" eaLnBrk="1" hangingPunct="1">
              <a:lnSpc>
                <a:spcPct val="64000"/>
              </a:lnSpc>
              <a:spcBef>
                <a:spcPts val="600"/>
              </a:spcBef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>
              <a:solidFill>
                <a:srgbClr val="161616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100945" y="5070763"/>
            <a:ext cx="2041238" cy="2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449263" eaLnBrk="1" hangingPunct="1">
              <a:lnSpc>
                <a:spcPct val="64000"/>
              </a:lnSpc>
              <a:spcBef>
                <a:spcPts val="600"/>
              </a:spcBef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161616"/>
                </a:solidFill>
                <a:latin typeface="Arial" pitchFamily="34" charset="0"/>
                <a:ea typeface="Microsoft YaHei" pitchFamily="34" charset="-122"/>
                <a:cs typeface="Arial" pitchFamily="34" charset="0"/>
              </a:rPr>
              <a:t>ручные методики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5480" y="5394037"/>
            <a:ext cx="1983218" cy="12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9236" y="375047"/>
            <a:ext cx="5218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антигена Резус</a:t>
            </a:r>
            <a:endParaRPr lang="en-US" sz="2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8" y="1333832"/>
            <a:ext cx="8072582" cy="494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8928" y="6550223"/>
            <a:ext cx="322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Dr. Franz F Wagner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Institut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Springe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7"/>
          <p:cNvGrpSpPr/>
          <p:nvPr/>
        </p:nvGrpSpPr>
        <p:grpSpPr>
          <a:xfrm>
            <a:off x="6048761" y="1520614"/>
            <a:ext cx="300660" cy="4096766"/>
            <a:chOff x="5268144" y="2028614"/>
            <a:chExt cx="300660" cy="4096766"/>
          </a:xfrm>
        </p:grpSpPr>
        <p:sp>
          <p:nvSpPr>
            <p:cNvPr id="9" name="Стрелка вниз 8"/>
            <p:cNvSpPr/>
            <p:nvPr/>
          </p:nvSpPr>
          <p:spPr>
            <a:xfrm rot="19552055">
              <a:off x="5340752" y="2028614"/>
              <a:ext cx="228052" cy="1526818"/>
            </a:xfrm>
            <a:prstGeom prst="downArrow">
              <a:avLst/>
            </a:prstGeom>
            <a:solidFill>
              <a:schemeClr val="accent2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 rot="12203331">
              <a:off x="5268144" y="4756239"/>
              <a:ext cx="280904" cy="1369141"/>
            </a:xfrm>
            <a:prstGeom prst="downArrow">
              <a:avLst/>
            </a:prstGeom>
            <a:solidFill>
              <a:schemeClr val="accent2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58962" y="1313021"/>
            <a:ext cx="2297424" cy="2977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dirty="0">
                <a:solidFill>
                  <a:prstClr val="black"/>
                </a:solidFill>
                <a:effectLst/>
                <a:latin typeface="Lucida Sans Unicode"/>
              </a:rPr>
              <a:t>RHD*weak/partial D type </a:t>
            </a:r>
            <a:r>
              <a:rPr lang="ru-RU" sz="1200" b="1" i="1" dirty="0">
                <a:solidFill>
                  <a:prstClr val="black"/>
                </a:solidFill>
                <a:effectLst/>
                <a:latin typeface="Lucida Sans Unicode"/>
              </a:rPr>
              <a:t>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7009" y="5866268"/>
            <a:ext cx="1636227" cy="3046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RHD*weak D</a:t>
            </a:r>
            <a:r>
              <a:rPr lang="ru-RU" sz="1200" b="1" i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type </a:t>
            </a:r>
            <a:r>
              <a:rPr lang="ru-RU" sz="1200" b="1" i="1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787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90563"/>
              </p:ext>
            </p:extLst>
          </p:nvPr>
        </p:nvGraphicFramePr>
        <p:xfrm>
          <a:off x="1117601" y="1009454"/>
          <a:ext cx="7897090" cy="540672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4035">
                  <a:extLst>
                    <a:ext uri="{9D8B030D-6E8A-4147-A177-3AD203B41FA5}">
                      <a16:colId xmlns:a16="http://schemas.microsoft.com/office/drawing/2014/main" val="1038879645"/>
                    </a:ext>
                  </a:extLst>
                </a:gridCol>
                <a:gridCol w="2101009">
                  <a:extLst>
                    <a:ext uri="{9D8B030D-6E8A-4147-A177-3AD203B41FA5}">
                      <a16:colId xmlns:a16="http://schemas.microsoft.com/office/drawing/2014/main" val="408274158"/>
                    </a:ext>
                  </a:extLst>
                </a:gridCol>
                <a:gridCol w="1826870">
                  <a:extLst>
                    <a:ext uri="{9D8B030D-6E8A-4147-A177-3AD203B41FA5}">
                      <a16:colId xmlns:a16="http://schemas.microsoft.com/office/drawing/2014/main" val="2770923201"/>
                    </a:ext>
                  </a:extLst>
                </a:gridCol>
                <a:gridCol w="1827588">
                  <a:extLst>
                    <a:ext uri="{9D8B030D-6E8A-4147-A177-3AD203B41FA5}">
                      <a16:colId xmlns:a16="http://schemas.microsoft.com/office/drawing/2014/main" val="1470921662"/>
                    </a:ext>
                  </a:extLst>
                </a:gridCol>
                <a:gridCol w="1827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Фенотип, установленный с помощью: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Окончательно верифицированный фенотип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rowSpan="2">
                  <a:txBody>
                    <a:bodyPr/>
                    <a:lstStyle/>
                    <a:p>
                      <a:pPr marR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наблюдений (</a:t>
                      </a:r>
                      <a:r>
                        <a:rPr lang="en-US" sz="14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n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38555" marR="38555" marT="0" marB="0" anchor="ctr"/>
                </a:tc>
                <a:extLst>
                  <a:ext uri="{0D108BD9-81ED-4DB2-BD59-A6C34878D82A}">
                    <a16:rowId xmlns:a16="http://schemas.microsoft.com/office/drawing/2014/main" val="4135367062"/>
                  </a:ext>
                </a:extLst>
              </a:tr>
              <a:tr h="658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серологического 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генотипирования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55743"/>
                  </a:ext>
                </a:extLst>
              </a:tr>
              <a:tr h="69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ccdEe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RHD*01N.01(d/d)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RHCE*c/c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ru-RU" sz="1400" b="0" i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RHCE*E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kumimoji="0" lang="ru-RU" sz="1400" b="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сс</a:t>
                      </a:r>
                      <a:r>
                        <a:rPr kumimoji="0" lang="en-US" sz="1400" b="0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dEe</a:t>
                      </a:r>
                      <a:endParaRPr kumimoji="0" lang="ru-RU" sz="1400" b="0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841459"/>
                  </a:ext>
                </a:extLst>
              </a:tr>
              <a:tr h="694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Ccdee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*01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.01(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*С/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  <a:r>
                        <a:rPr kumimoji="0" lang="ru-RU" sz="1400" b="0" i="1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RHCE*e/e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</a:t>
                      </a:r>
                      <a:r>
                        <a:rPr kumimoji="0"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dee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0977740"/>
                  </a:ext>
                </a:extLst>
              </a:tr>
              <a:tr h="923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СС</a:t>
                      </a:r>
                      <a:r>
                        <a:rPr kumimoji="0" lang="en-GB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ее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RHD*01N.01(</a:t>
                      </a:r>
                      <a:r>
                        <a:rPr kumimoji="0" lang="en-US" sz="1400" b="0" i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dd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RHCE*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RHCE*</a:t>
                      </a:r>
                      <a:r>
                        <a:rPr kumimoji="0" lang="ru-RU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СС</a:t>
                      </a:r>
                      <a:r>
                        <a:rPr kumimoji="0" lang="en-GB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ее</a:t>
                      </a: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2479746058"/>
                  </a:ext>
                </a:extLst>
              </a:tr>
              <a:tr h="913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ccdEe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RHD*01(</a:t>
                      </a:r>
                      <a:r>
                        <a:rPr kumimoji="0" lang="en-US" sz="1400" b="0" i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Dd</a:t>
                      </a: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RHCE*c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0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RHCE*E/e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</a:t>
                      </a:r>
                      <a:r>
                        <a:rPr kumimoji="0"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Dd</a:t>
                      </a:r>
                      <a:r>
                        <a:rPr kumimoji="0"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Ee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3807182086"/>
                  </a:ext>
                </a:extLst>
              </a:tr>
              <a:tr h="864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Сс</a:t>
                      </a:r>
                      <a:r>
                        <a:rPr kumimoji="0"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dEe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</a:t>
                      </a:r>
                      <a:r>
                        <a:rPr kumimoji="0" lang="ru-RU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*01</a:t>
                      </a:r>
                      <a:r>
                        <a:rPr kumimoji="0" lang="en-US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ru-RU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.01(</a:t>
                      </a:r>
                      <a:r>
                        <a:rPr kumimoji="0" lang="en-US" sz="1400" i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dd</a:t>
                      </a:r>
                      <a:r>
                        <a:rPr kumimoji="0" lang="ru-RU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kumimoji="0" lang="en-US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</a:t>
                      </a:r>
                      <a:r>
                        <a:rPr kumimoji="0" lang="ru-RU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*С/</a:t>
                      </a:r>
                      <a:r>
                        <a:rPr kumimoji="0" lang="ru-RU" sz="1400" i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</a:t>
                      </a:r>
                      <a:endParaRPr kumimoji="0" lang="ru-RU" sz="1400" i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en-US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RHCE*</a:t>
                      </a:r>
                      <a:r>
                        <a:rPr kumimoji="0" lang="ru-RU" sz="1400" i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Е/</a:t>
                      </a:r>
                      <a:r>
                        <a:rPr kumimoji="0" lang="ru-RU" sz="1400" i="1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</a:t>
                      </a:r>
                      <a:endParaRPr kumimoji="0" lang="ru-RU" sz="1400" b="0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Сс</a:t>
                      </a:r>
                      <a:r>
                        <a:rPr kumimoji="0" lang="en-GB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dEe</a:t>
                      </a:r>
                      <a:endParaRPr kumimoji="0" lang="ru-RU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05" marR="627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62705" marR="6270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05018" y="267854"/>
            <a:ext cx="3288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32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41821"/>
              </p:ext>
            </p:extLst>
          </p:nvPr>
        </p:nvGraphicFramePr>
        <p:xfrm>
          <a:off x="1117600" y="1463081"/>
          <a:ext cx="7906327" cy="27804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1005">
                  <a:extLst>
                    <a:ext uri="{9D8B030D-6E8A-4147-A177-3AD203B41FA5}">
                      <a16:colId xmlns:a16="http://schemas.microsoft.com/office/drawing/2014/main" val="1038879645"/>
                    </a:ext>
                  </a:extLst>
                </a:gridCol>
                <a:gridCol w="2704910">
                  <a:extLst>
                    <a:ext uri="{9D8B030D-6E8A-4147-A177-3AD203B41FA5}">
                      <a16:colId xmlns:a16="http://schemas.microsoft.com/office/drawing/2014/main" val="408274158"/>
                    </a:ext>
                  </a:extLst>
                </a:gridCol>
                <a:gridCol w="2861876">
                  <a:extLst>
                    <a:ext uri="{9D8B030D-6E8A-4147-A177-3AD203B41FA5}">
                      <a16:colId xmlns:a16="http://schemas.microsoft.com/office/drawing/2014/main" val="2770923201"/>
                    </a:ext>
                  </a:extLst>
                </a:gridCol>
                <a:gridCol w="1898536">
                  <a:extLst>
                    <a:ext uri="{9D8B030D-6E8A-4147-A177-3AD203B41FA5}">
                      <a16:colId xmlns:a16="http://schemas.microsoft.com/office/drawing/2014/main" val="1470921662"/>
                    </a:ext>
                  </a:extLst>
                </a:gridCol>
              </a:tblGrid>
              <a:tr h="46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Фенотип, установленный с помощью: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5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Окончательно верифицированный фенотип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extLst>
                  <a:ext uri="{0D108BD9-81ED-4DB2-BD59-A6C34878D82A}">
                    <a16:rowId xmlns:a16="http://schemas.microsoft.com/office/drawing/2014/main" val="4135367062"/>
                  </a:ext>
                </a:extLst>
              </a:tr>
              <a:tr h="466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серологического 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генотипирования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55743"/>
                  </a:ext>
                </a:extLst>
              </a:tr>
              <a:tr h="81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K+ (</a:t>
                      </a:r>
                      <a:r>
                        <a:rPr kumimoji="0" lang="ru-RU" sz="1400" b="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К- (Метод 2)</a:t>
                      </a:r>
                      <a:endParaRPr kumimoji="0" lang="ru-RU" sz="1400" b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KEL*02 </a:t>
                      </a:r>
                      <a:endParaRPr lang="en-US" sz="1800" b="0" i="0" u="none" strike="noStrike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18288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461770" algn="l"/>
                          <a:tab pos="148336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K-k+</a:t>
                      </a:r>
                      <a:endParaRPr lang="en-US" sz="18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797841459"/>
                  </a:ext>
                </a:extLst>
              </a:tr>
              <a:tr h="1038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baseline="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CcEe</a:t>
                      </a: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фенотип не определен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*01(</a:t>
                      </a: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полная </a:t>
                      </a:r>
                      <a:r>
                        <a:rPr kumimoji="0" lang="ru-RU" sz="1400" b="0" kern="1200" baseline="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делеция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гена </a:t>
                      </a: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RHCE</a:t>
                      </a:r>
                      <a:r>
                        <a:rPr kumimoji="0" lang="ru-RU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или рекомбинация с геном </a:t>
                      </a: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RHD</a:t>
                      </a:r>
                      <a:endParaRPr kumimoji="0" lang="ru-RU" sz="1400" b="0" kern="1200" baseline="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–D– </a:t>
                      </a:r>
                      <a:endParaRPr kumimoji="0" lang="ru-RU" sz="1400" b="0" kern="1200" baseline="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097774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88145" y="525665"/>
            <a:ext cx="3602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7820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80654" y="908720"/>
            <a:ext cx="7767782" cy="475252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Генотипирование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идентификации групповых антигенов может быть показано в следующих случаях: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Несоответствие прямой и обратной реакции при определении группы крови;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Верификация вариантов антигена D;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D-отрицательных лиц с доминантными аллелями С и Е на предмет функциональных аллелей антигена D;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разных результатов при определении антигенов в разных аналитических системах;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химеризма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маскировка фактического фенотипа реципиента и отсутствие информации по его первичному определению;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Панагглютинация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260648"/>
            <a:ext cx="2051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754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83855" y="1447800"/>
            <a:ext cx="7649833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Серологическое типирование с использованием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гелевой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технологии в превалирующем числе случаев позволяет установить групповую принадлежность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Аллель-специфичной ПЦР, как правило, достаточно для разрешения неоднозначных случаев серологического типирования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Секвенирование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может использоваться в качестве дополнительного метода </a:t>
            </a:r>
          </a:p>
          <a:p>
            <a:endParaRPr lang="ru-RU" dirty="0"/>
          </a:p>
        </p:txBody>
      </p:sp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3536179" y="380721"/>
            <a:ext cx="256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6718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21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Публикации</a:t>
            </a: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7087" y="1521691"/>
            <a:ext cx="351428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8409" y="1459345"/>
            <a:ext cx="3421483" cy="489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799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80898" name="Picture 2" descr="https://i.ucrazy.ru/files/pics/2016.02/1456080355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7463" y="1736435"/>
            <a:ext cx="6962976" cy="3915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1071418" y="1858963"/>
            <a:ext cx="8072581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400" dirty="0" err="1">
                <a:solidFill>
                  <a:srgbClr val="741C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Преаналитический</a:t>
            </a:r>
            <a:r>
              <a:rPr lang="ru-RU" sz="2400" dirty="0">
                <a:solidFill>
                  <a:srgbClr val="741C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этап</a:t>
            </a:r>
            <a:r>
              <a:rPr lang="ru-RU" sz="2800" dirty="0"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«человеческий фактор»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400" dirty="0">
                <a:solidFill>
                  <a:srgbClr val="741C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Аналитический этап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Автоматический или мануальный метод исследования;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400" i="1" dirty="0">
                <a:latin typeface="Arial" pitchFamily="34" charset="0"/>
                <a:ea typeface="Cambria Math" pitchFamily="18" charset="0"/>
                <a:cs typeface="Arial" pitchFamily="34" charset="0"/>
              </a:rPr>
              <a:t>«</a:t>
            </a: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Особенный</a:t>
            </a:r>
            <a:r>
              <a:rPr lang="ru-RU" sz="2400" i="1" dirty="0">
                <a:latin typeface="Arial" pitchFamily="34" charset="0"/>
                <a:ea typeface="Cambria Math" pitchFamily="18" charset="0"/>
                <a:cs typeface="Arial" pitchFamily="34" charset="0"/>
              </a:rPr>
              <a:t>» образец (активность антигенов, медикаментозная/гемотрансфузионная терапия, заболевание и др.);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Применяемые реагенты и расходные материалы;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ru-RU" sz="2400" dirty="0" err="1">
                <a:solidFill>
                  <a:srgbClr val="741C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Постаналитический</a:t>
            </a:r>
            <a:r>
              <a:rPr lang="ru-RU" sz="2400" dirty="0">
                <a:solidFill>
                  <a:srgbClr val="741C0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 этап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800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Валидация</a:t>
            </a:r>
            <a:r>
              <a:rPr lang="ru-RU" sz="1800" dirty="0">
                <a:latin typeface="Arial" pitchFamily="34" charset="0"/>
                <a:ea typeface="Cambria Math" pitchFamily="18" charset="0"/>
                <a:cs typeface="Arial" pitchFamily="34" charset="0"/>
              </a:rPr>
              <a:t> и выдача результата(«человеческий фактор»)</a:t>
            </a:r>
            <a:endParaRPr lang="ru-RU" sz="28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69818" y="428625"/>
            <a:ext cx="7716982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hangingPunct="1"/>
            <a:r>
              <a:rPr kumimoji="1"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Факторы, влияющие на результаты исследований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127" y="404664"/>
            <a:ext cx="7587672" cy="5602627"/>
          </a:xfrm>
        </p:spPr>
        <p:txBody>
          <a:bodyPr>
            <a:normAutofit/>
          </a:bodyPr>
          <a:lstStyle/>
          <a:p>
            <a:pPr marL="363538" indent="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9000"/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indent="-45720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9000"/>
              <a:buFont typeface="Wingdings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indent="-45720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9000"/>
              <a:buFont typeface="Wingdings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Детерминация «слабых» антигенов А, В,</a:t>
            </a:r>
            <a:r>
              <a:rPr lang="en-US" sz="2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indent="-45720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9000"/>
              <a:buFont typeface="Wingdings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Посттрансфузионный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химеризм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indent="-45720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9000"/>
              <a:buFont typeface="Wingdings" pitchFamily="2" charset="2"/>
              <a:buChar char="§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Аутоантитела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неспецифические антитела</a:t>
            </a:r>
          </a:p>
          <a:p>
            <a:pPr marL="820738" indent="-457200" algn="just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9000"/>
              <a:buFont typeface="Wingdings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Разночтение результатов определения фенотипа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1152" y="491898"/>
            <a:ext cx="4338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Arial" pitchFamily="34" charset="0"/>
                <a:ea typeface="Cambria Math" pitchFamily="18" charset="0"/>
                <a:cs typeface="Arial" pitchFamily="34" charset="0"/>
              </a:rPr>
              <a:t>«</a:t>
            </a:r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Особенный</a:t>
            </a:r>
            <a:r>
              <a:rPr lang="ru-RU" sz="2800" b="1" i="1" dirty="0">
                <a:latin typeface="Arial" pitchFamily="34" charset="0"/>
                <a:ea typeface="Cambria Math" pitchFamily="18" charset="0"/>
                <a:cs typeface="Arial" pitchFamily="34" charset="0"/>
              </a:rPr>
              <a:t>» образец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7572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en-US" sz="2800" b="1" dirty="0">
                <a:solidFill>
                  <a:schemeClr val="tx1"/>
                </a:solidFill>
                <a:effectLst/>
                <a:latin typeface="Arial" pitchFamily="34" charset="0"/>
                <a:ea typeface="Cambria Math" pitchFamily="18" charset="0"/>
                <a:cs typeface="Arial" pitchFamily="34" charset="0"/>
              </a:rPr>
              <a:t>Результаты исследования</a:t>
            </a:r>
            <a:endParaRPr lang="en-US" altLang="en-US" sz="2800" b="1" dirty="0">
              <a:solidFill>
                <a:schemeClr val="tx1"/>
              </a:solidFill>
              <a:effectLst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" name="Rectangle 7"/>
          <p:cNvSpPr txBox="1">
            <a:spLocks noGrp="1" noChangeArrowheads="1"/>
          </p:cNvSpPr>
          <p:nvPr>
            <p:ph idx="1"/>
          </p:nvPr>
        </p:nvSpPr>
        <p:spPr bwMode="auto">
          <a:xfrm>
            <a:off x="1320800" y="1447800"/>
            <a:ext cx="7612888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Протестировано 80371 образцов серологическими методами (78056 - доноров и 2315 – пациентов),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Из них 47 образцов исследовали молекулярно-биологическими методами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6764" y="858983"/>
            <a:ext cx="7926243" cy="3786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Слабый антиген А выявлен в 9 из 10 случаев</a:t>
            </a:r>
            <a:endParaRPr lang="en-US" sz="2000" b="1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en-US" sz="20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endParaRPr lang="ru-RU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056246" y="188471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Слабый А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590963" y="1368960"/>
          <a:ext cx="1678709" cy="1029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Точечный рисунок" r:id="rId4" imgW="2400635" imgH="1171429" progId="PBrush">
                  <p:embed/>
                </p:oleObj>
              </mc:Choice>
              <mc:Fallback>
                <p:oleObj name="Точечный рисунок" r:id="rId4" imgW="2400635" imgH="1171429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963" y="1368960"/>
                        <a:ext cx="1678709" cy="1029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116282" y="2595417"/>
          <a:ext cx="1758938" cy="117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Точечный рисунок" r:id="rId6" imgW="2400635" imgH="1181265" progId="PBrush">
                  <p:embed/>
                </p:oleObj>
              </mc:Choice>
              <mc:Fallback>
                <p:oleObj name="Точечный рисунок" r:id="rId6" imgW="2400635" imgH="118126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282" y="2595417"/>
                        <a:ext cx="1758938" cy="1173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537713" y="4027054"/>
          <a:ext cx="1750432" cy="1128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Точечный рисунок" r:id="rId8" imgW="2371429" imgH="1181265" progId="PBrush">
                  <p:embed/>
                </p:oleObj>
              </mc:Choice>
              <mc:Fallback>
                <p:oleObj name="Точечный рисунок" r:id="rId8" imgW="2371429" imgH="1181265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713" y="4027054"/>
                        <a:ext cx="1750432" cy="1128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510683" y="4006641"/>
          <a:ext cx="996661" cy="112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Точечный рисунок" r:id="rId10" imgW="1200318" imgH="1171429" progId="PBrush">
                  <p:embed/>
                </p:oleObj>
              </mc:Choice>
              <mc:Fallback>
                <p:oleObj name="Точечный рисунок" r:id="rId10" imgW="1200318" imgH="1171429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83" y="4006641"/>
                        <a:ext cx="996661" cy="1121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161599" y="5421745"/>
          <a:ext cx="1819274" cy="1154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Точечный рисунок" r:id="rId12" imgW="2419048" imgH="1171429" progId="PBrush">
                  <p:embed/>
                </p:oleObj>
              </mc:Choice>
              <mc:Fallback>
                <p:oleObj name="Точечный рисунок" r:id="rId12" imgW="2419048" imgH="1171429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599" y="5421745"/>
                        <a:ext cx="1819274" cy="1154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4895851" y="3629025"/>
            <a:ext cx="357389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Сила реакции эритроцитов с </a:t>
            </a:r>
            <a:r>
              <a:rPr kumimoji="0" lang="ru-RU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моноклональными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 антителами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проявлялась от (-) до (+++)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5888760" y="1671781"/>
            <a:ext cx="7244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О/А?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8538" y="1348509"/>
            <a:ext cx="1733062" cy="103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3482109" y="2059709"/>
            <a:ext cx="68349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70400" y="146909"/>
            <a:ext cx="8773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tx1"/>
                </a:solidFill>
                <a:effectLst/>
                <a:latin typeface="Arial" pitchFamily="34" charset="0"/>
                <a:ea typeface="Cambria Math" pitchFamily="18" charset="0"/>
                <a:cs typeface="Arial" pitchFamily="34" charset="0"/>
              </a:rPr>
              <a:t>Слабый В</a:t>
            </a:r>
            <a:endParaRPr lang="en-US" altLang="en-US" sz="2800" b="1" dirty="0">
              <a:solidFill>
                <a:schemeClr val="tx1"/>
              </a:solidFill>
              <a:effectLst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08364" y="969820"/>
            <a:ext cx="7924800" cy="646544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20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Слабый антиген В выявлен в 2 случаях</a:t>
            </a:r>
            <a:endParaRPr lang="en-US" sz="2000" b="1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302328" y="2817089"/>
          <a:ext cx="1228436" cy="127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Точечный рисунок" r:id="rId4" imgW="1267002" imgH="1247619" progId="PBrush">
                  <p:embed/>
                </p:oleObj>
              </mc:Choice>
              <mc:Fallback>
                <p:oleObj name="Точечный рисунок" r:id="rId4" imgW="1267002" imgH="1247619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328" y="2817089"/>
                        <a:ext cx="1228436" cy="1274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765710" y="2826328"/>
          <a:ext cx="2046435" cy="1283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Точечный рисунок" r:id="rId6" imgW="2553056" imgH="1257476" progId="PBrush">
                  <p:embed/>
                </p:oleObj>
              </mc:Choice>
              <mc:Fallback>
                <p:oleObj name="Точечный рисунок" r:id="rId6" imgW="2553056" imgH="125747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710" y="2826328"/>
                        <a:ext cx="2046435" cy="12838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224257" y="4387275"/>
          <a:ext cx="2030231" cy="1320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Точечный рисунок" r:id="rId8" imgW="2572109" imgH="1247619" progId="PBrush">
                  <p:embed/>
                </p:oleObj>
              </mc:Choice>
              <mc:Fallback>
                <p:oleObj name="Точечный рисунок" r:id="rId8" imgW="2572109" imgH="124761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257" y="4387275"/>
                        <a:ext cx="2030231" cy="1320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509820" y="4368799"/>
          <a:ext cx="1302326" cy="137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Точечный рисунок" r:id="rId10" imgW="1333333" imgH="1247619" progId="PBrush">
                  <p:embed/>
                </p:oleObj>
              </mc:Choice>
              <mc:Fallback>
                <p:oleObj name="Точечный рисунок" r:id="rId10" imgW="1333333" imgH="1247619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820" y="4368799"/>
                        <a:ext cx="1302326" cy="13754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922983" y="3435927"/>
            <a:ext cx="379614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Сила реакции эритроцитов с </a:t>
            </a:r>
            <a:r>
              <a:rPr kumimoji="0" lang="ru-RU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моноклональными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 антителами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Анти-В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 проявлялась от (-) до (++)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056246" y="188471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Слабый </a:t>
            </a:r>
            <a:r>
              <a:rPr lang="en-US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4895850" y="3777673"/>
            <a:ext cx="362007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Сила реакции эритроцитов с </a:t>
            </a:r>
            <a:r>
              <a:rPr kumimoji="0" lang="ru-RU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моноклональными</a:t>
            </a: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 антителами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проявлялась от (-) до (++)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1644072" y="2512291"/>
          <a:ext cx="1880563" cy="77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Точечный рисунок" r:id="rId4" imgW="3266667" imgH="1724266" progId="PBrush">
                  <p:embed/>
                </p:oleObj>
              </mc:Choice>
              <mc:Fallback>
                <p:oleObj name="Точечный рисунок" r:id="rId4" imgW="3266667" imgH="1724266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072" y="2512291"/>
                        <a:ext cx="1880563" cy="778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1653309" y="3306618"/>
          <a:ext cx="1828799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Точечный рисунок" r:id="rId6" imgW="1638529" imgH="181096" progId="PBrush">
                  <p:embed/>
                </p:oleObj>
              </mc:Choice>
              <mc:Fallback>
                <p:oleObj name="Точечный рисунок" r:id="rId6" imgW="1638529" imgH="181096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309" y="3306618"/>
                        <a:ext cx="1828799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1653310" y="3509818"/>
          <a:ext cx="1791854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Точечный рисунок" r:id="rId8" imgW="1400000" imgH="200159" progId="PBrush">
                  <p:embed/>
                </p:oleObj>
              </mc:Choice>
              <mc:Fallback>
                <p:oleObj name="Точечный рисунок" r:id="rId8" imgW="1400000" imgH="200159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310" y="3509818"/>
                        <a:ext cx="1791854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37" name="Object 17"/>
          <p:cNvGraphicFramePr>
            <a:graphicFrameLocks noChangeAspect="1"/>
          </p:cNvGraphicFramePr>
          <p:nvPr/>
        </p:nvGraphicFramePr>
        <p:xfrm>
          <a:off x="1265566" y="3943927"/>
          <a:ext cx="202257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Точечный рисунок" r:id="rId10" imgW="2409524" imgH="1162212" progId="PBrush">
                  <p:embed/>
                </p:oleObj>
              </mc:Choice>
              <mc:Fallback>
                <p:oleObj name="Точечный рисунок" r:id="rId10" imgW="2409524" imgH="1162212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566" y="3943927"/>
                        <a:ext cx="2022579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39" name="Object 19"/>
          <p:cNvGraphicFramePr>
            <a:graphicFrameLocks noChangeAspect="1"/>
          </p:cNvGraphicFramePr>
          <p:nvPr/>
        </p:nvGraphicFramePr>
        <p:xfrm>
          <a:off x="3472872" y="3957632"/>
          <a:ext cx="461818" cy="115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Точечный рисунок" r:id="rId12" imgW="419048" imgH="1171429" progId="PBrush">
                  <p:embed/>
                </p:oleObj>
              </mc:Choice>
              <mc:Fallback>
                <p:oleObj name="Точечный рисунок" r:id="rId12" imgW="419048" imgH="1171429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872" y="3957632"/>
                        <a:ext cx="461818" cy="1153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41" name="Object 21"/>
          <p:cNvGraphicFramePr>
            <a:graphicFrameLocks noChangeAspect="1"/>
          </p:cNvGraphicFramePr>
          <p:nvPr/>
        </p:nvGraphicFramePr>
        <p:xfrm>
          <a:off x="1381389" y="1293091"/>
          <a:ext cx="1761493" cy="113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name="Точечный рисунок" r:id="rId14" imgW="2390476" imgH="1181265" progId="PBrush">
                  <p:embed/>
                </p:oleObj>
              </mc:Choice>
              <mc:Fallback>
                <p:oleObj name="Точечный рисунок" r:id="rId14" imgW="2390476" imgH="1181265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389" y="1293091"/>
                        <a:ext cx="1761493" cy="1136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43" name="Object 23"/>
          <p:cNvGraphicFramePr>
            <a:graphicFrameLocks noChangeAspect="1"/>
          </p:cNvGraphicFramePr>
          <p:nvPr/>
        </p:nvGraphicFramePr>
        <p:xfrm>
          <a:off x="3320138" y="1311564"/>
          <a:ext cx="383642" cy="108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Точечный рисунок" r:id="rId16" imgW="419048" imgH="1181265" progId="PBrush">
                  <p:embed/>
                </p:oleObj>
              </mc:Choice>
              <mc:Fallback>
                <p:oleObj name="Точечный рисунок" r:id="rId16" imgW="419048" imgH="1181265" progId="PBrus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138" y="1311564"/>
                        <a:ext cx="383642" cy="108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1302327" y="5394036"/>
          <a:ext cx="1096819" cy="123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Точечный рисунок" r:id="rId18" imgW="1305107" imgH="1276190" progId="PBrush">
                  <p:embed/>
                </p:oleObj>
              </mc:Choice>
              <mc:Fallback>
                <p:oleObj name="Точечный рисунок" r:id="rId18" imgW="1305107" imgH="1276190" progId="PBrus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327" y="5394036"/>
                        <a:ext cx="1096819" cy="1237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6346" name="Object 26"/>
          <p:cNvGraphicFramePr>
            <a:graphicFrameLocks noChangeAspect="1"/>
          </p:cNvGraphicFramePr>
          <p:nvPr/>
        </p:nvGraphicFramePr>
        <p:xfrm>
          <a:off x="2586182" y="5347854"/>
          <a:ext cx="1892054" cy="124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Точечный рисунок" r:id="rId20" imgW="2580952" imgH="1247619" progId="PBrush">
                  <p:embed/>
                </p:oleObj>
              </mc:Choice>
              <mc:Fallback>
                <p:oleObj name="Точечный рисунок" r:id="rId20" imgW="2580952" imgH="1247619" progId="PBrush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182" y="5347854"/>
                        <a:ext cx="1892054" cy="1246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7"/>
          <p:cNvSpPr txBox="1">
            <a:spLocks noChangeArrowheads="1"/>
          </p:cNvSpPr>
          <p:nvPr/>
        </p:nvSpPr>
        <p:spPr bwMode="auto">
          <a:xfrm>
            <a:off x="1811482" y="738035"/>
            <a:ext cx="6477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ea typeface="Cambria Math" pitchFamily="18" charset="0"/>
                <a:cs typeface="Arial" pitchFamily="34" charset="0"/>
              </a:rPr>
              <a:t>Слабый антиген </a:t>
            </a:r>
            <a:r>
              <a:rPr lang="en-US" sz="2000" dirty="0">
                <a:latin typeface="Arial" pitchFamily="34" charset="0"/>
                <a:ea typeface="Cambria Math" pitchFamily="18" charset="0"/>
                <a:cs typeface="Arial" pitchFamily="34" charset="0"/>
              </a:rPr>
              <a:t>D</a:t>
            </a:r>
            <a:r>
              <a:rPr lang="ru-RU" sz="2000" dirty="0">
                <a:latin typeface="Arial" pitchFamily="34" charset="0"/>
                <a:ea typeface="Cambria Math" pitchFamily="18" charset="0"/>
                <a:cs typeface="Arial" pitchFamily="34" charset="0"/>
              </a:rPr>
              <a:t> выявлен в 11 случаях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056246" y="0"/>
            <a:ext cx="647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D</a:t>
            </a:r>
            <a:r>
              <a:rPr lang="ru-RU" sz="2800" b="1" dirty="0">
                <a:latin typeface="Arial" pitchFamily="34" charset="0"/>
                <a:ea typeface="Cambria Math" pitchFamily="18" charset="0"/>
                <a:cs typeface="Arial" pitchFamily="34" charset="0"/>
              </a:rPr>
              <a:t>-отрицательный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3997" y="591127"/>
            <a:ext cx="7857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11 случаев - антиген </a:t>
            </a:r>
            <a:r>
              <a:rPr lang="en-US" dirty="0">
                <a:latin typeface="Arial" pitchFamily="34" charset="0"/>
                <a:ea typeface="Cambria Math" pitchFamily="18" charset="0"/>
                <a:cs typeface="Arial" pitchFamily="34" charset="0"/>
              </a:rPr>
              <a:t>D</a:t>
            </a: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-отрицательный при положительных С и Е из которых 5 – СС</a:t>
            </a:r>
            <a:r>
              <a:rPr lang="en-US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dee</a:t>
            </a: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, 4 – </a:t>
            </a:r>
            <a:r>
              <a:rPr lang="ru-RU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сс</a:t>
            </a:r>
            <a:r>
              <a:rPr lang="en-US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dEe</a:t>
            </a:r>
            <a:r>
              <a:rPr lang="en-US" dirty="0">
                <a:latin typeface="Arial" pitchFamily="34" charset="0"/>
                <a:ea typeface="Cambria Math" pitchFamily="18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1 – </a:t>
            </a:r>
            <a:r>
              <a:rPr lang="ru-RU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Сс</a:t>
            </a:r>
            <a:r>
              <a:rPr lang="en-US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dee</a:t>
            </a: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, 1 – </a:t>
            </a:r>
            <a:r>
              <a:rPr lang="ru-RU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Сс</a:t>
            </a:r>
            <a:r>
              <a:rPr lang="en-US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dEe</a:t>
            </a: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 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182360" y="1357745"/>
          <a:ext cx="1402955" cy="97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Точечный рисунок" r:id="rId4" imgW="2409524" imgH="1181265" progId="PBrush">
                  <p:embed/>
                </p:oleObj>
              </mc:Choice>
              <mc:Fallback>
                <p:oleObj name="Точечный рисунок" r:id="rId4" imgW="2409524" imgH="1181265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360" y="1357745"/>
                        <a:ext cx="1402955" cy="976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2752435" y="1341749"/>
          <a:ext cx="350982" cy="97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Точечный рисунок" r:id="rId6" imgW="428798" imgH="1171429" progId="PBrush">
                  <p:embed/>
                </p:oleObj>
              </mc:Choice>
              <mc:Fallback>
                <p:oleObj name="Точечный рисунок" r:id="rId6" imgW="428798" imgH="1171429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435" y="1341749"/>
                        <a:ext cx="350982" cy="9736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3" name="Object 11"/>
          <p:cNvGraphicFramePr>
            <a:graphicFrameLocks noChangeAspect="1"/>
          </p:cNvGraphicFramePr>
          <p:nvPr/>
        </p:nvGraphicFramePr>
        <p:xfrm>
          <a:off x="3251200" y="1357744"/>
          <a:ext cx="1634835" cy="97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Точечный рисунок" r:id="rId8" imgW="2390476" imgH="1162212" progId="PBrush">
                  <p:embed/>
                </p:oleObj>
              </mc:Choice>
              <mc:Fallback>
                <p:oleObj name="Точечный рисунок" r:id="rId8" imgW="2390476" imgH="1162212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357744"/>
                        <a:ext cx="1634835" cy="979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1394690" y="2521527"/>
          <a:ext cx="15621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Точечный рисунок" r:id="rId10" imgW="3277057" imgH="1733333" progId="PBrush">
                  <p:embed/>
                </p:oleObj>
              </mc:Choice>
              <mc:Fallback>
                <p:oleObj name="Точечный рисунок" r:id="rId10" imgW="3277057" imgH="1733333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690" y="2521527"/>
                        <a:ext cx="15621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1394691" y="3269673"/>
          <a:ext cx="15621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Точечный рисунок" r:id="rId12" imgW="1704762" imgH="171338" progId="PBrush">
                  <p:embed/>
                </p:oleObj>
              </mc:Choice>
              <mc:Fallback>
                <p:oleObj name="Точечный рисунок" r:id="rId12" imgW="1704762" imgH="171338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691" y="3269673"/>
                        <a:ext cx="15621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89" name="Object 17"/>
          <p:cNvGraphicFramePr>
            <a:graphicFrameLocks noChangeAspect="1"/>
          </p:cNvGraphicFramePr>
          <p:nvPr/>
        </p:nvGraphicFramePr>
        <p:xfrm>
          <a:off x="1394691" y="3472873"/>
          <a:ext cx="1551709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Точечный рисунок" r:id="rId14" imgW="1343212" imgH="181096" progId="PBrush">
                  <p:embed/>
                </p:oleObj>
              </mc:Choice>
              <mc:Fallback>
                <p:oleObj name="Точечный рисунок" r:id="rId14" imgW="1343212" imgH="181096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691" y="3472873"/>
                        <a:ext cx="1551709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91" name="Object 19"/>
          <p:cNvGraphicFramePr>
            <a:graphicFrameLocks noChangeAspect="1"/>
          </p:cNvGraphicFramePr>
          <p:nvPr/>
        </p:nvGraphicFramePr>
        <p:xfrm>
          <a:off x="1274618" y="3823854"/>
          <a:ext cx="1395269" cy="106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Точечный рисунок" r:id="rId16" imgW="2400635" imgH="1162212" progId="PBrush">
                  <p:embed/>
                </p:oleObj>
              </mc:Choice>
              <mc:Fallback>
                <p:oleObj name="Точечный рисунок" r:id="rId16" imgW="2400635" imgH="1162212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618" y="3823854"/>
                        <a:ext cx="1395269" cy="1062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93" name="Object 21"/>
          <p:cNvGraphicFramePr>
            <a:graphicFrameLocks noChangeAspect="1"/>
          </p:cNvGraphicFramePr>
          <p:nvPr/>
        </p:nvGraphicFramePr>
        <p:xfrm>
          <a:off x="2770909" y="3814619"/>
          <a:ext cx="1320800" cy="108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Точечный рисунок" r:id="rId18" imgW="2381582" imgH="1171429" progId="PBrush">
                  <p:embed/>
                </p:oleObj>
              </mc:Choice>
              <mc:Fallback>
                <p:oleObj name="Точечный рисунок" r:id="rId18" imgW="2381582" imgH="1171429" progId="PBrus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09" y="3814619"/>
                        <a:ext cx="1320800" cy="1080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95" name="Object 23"/>
          <p:cNvGraphicFramePr>
            <a:graphicFrameLocks noChangeAspect="1"/>
          </p:cNvGraphicFramePr>
          <p:nvPr/>
        </p:nvGraphicFramePr>
        <p:xfrm>
          <a:off x="4239491" y="3833090"/>
          <a:ext cx="378691" cy="106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Точечный рисунок" r:id="rId20" imgW="409632" imgH="1162212" progId="PBrush">
                  <p:embed/>
                </p:oleObj>
              </mc:Choice>
              <mc:Fallback>
                <p:oleObj name="Точечный рисунок" r:id="rId20" imgW="409632" imgH="1162212" progId="PBrus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491" y="3833090"/>
                        <a:ext cx="378691" cy="1062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97" name="Object 25"/>
          <p:cNvGraphicFramePr>
            <a:graphicFrameLocks noChangeAspect="1"/>
          </p:cNvGraphicFramePr>
          <p:nvPr/>
        </p:nvGraphicFramePr>
        <p:xfrm>
          <a:off x="1505527" y="5107709"/>
          <a:ext cx="1619250" cy="96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Точечный рисунок" r:id="rId22" imgW="3266667" imgH="1724266" progId="PBrush">
                  <p:embed/>
                </p:oleObj>
              </mc:Choice>
              <mc:Fallback>
                <p:oleObj name="Точечный рисунок" r:id="rId22" imgW="3266667" imgH="1724266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27" y="5107709"/>
                        <a:ext cx="1619250" cy="960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99" name="Object 27"/>
          <p:cNvGraphicFramePr>
            <a:graphicFrameLocks noChangeAspect="1"/>
          </p:cNvGraphicFramePr>
          <p:nvPr/>
        </p:nvGraphicFramePr>
        <p:xfrm>
          <a:off x="1524000" y="6169892"/>
          <a:ext cx="16097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Точечный рисунок" r:id="rId24" imgW="1704762" imgH="171338" progId="PBrush">
                  <p:embed/>
                </p:oleObj>
              </mc:Choice>
              <mc:Fallback>
                <p:oleObj name="Точечный рисунок" r:id="rId24" imgW="1704762" imgH="171338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169892"/>
                        <a:ext cx="160972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301" name="Object 29"/>
          <p:cNvGraphicFramePr>
            <a:graphicFrameLocks noChangeAspect="1"/>
          </p:cNvGraphicFramePr>
          <p:nvPr/>
        </p:nvGraphicFramePr>
        <p:xfrm>
          <a:off x="1533237" y="6373091"/>
          <a:ext cx="1570181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Точечный рисунок" r:id="rId26" imgW="1362265" imgH="190426" progId="PBrush">
                  <p:embed/>
                </p:oleObj>
              </mc:Choice>
              <mc:Fallback>
                <p:oleObj name="Точечный рисунок" r:id="rId26" imgW="1362265" imgH="190426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237" y="6373091"/>
                        <a:ext cx="1570181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7"/>
          <p:cNvSpPr txBox="1">
            <a:spLocks noChangeArrowheads="1"/>
          </p:cNvSpPr>
          <p:nvPr/>
        </p:nvSpPr>
        <p:spPr bwMode="auto">
          <a:xfrm>
            <a:off x="4895850" y="3777673"/>
            <a:ext cx="36200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kumimoji="0" lang="ru-RU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Cambria Math" pitchFamily="18" charset="0"/>
                <a:cs typeface="Arial" pitchFamily="34" charset="0"/>
              </a:rPr>
              <a:t>Из 4-х</a:t>
            </a: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 образцов </a:t>
            </a:r>
            <a:r>
              <a:rPr lang="ru-RU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сс</a:t>
            </a:r>
            <a:r>
              <a:rPr lang="en-US" dirty="0" err="1">
                <a:latin typeface="Arial" pitchFamily="34" charset="0"/>
                <a:ea typeface="Cambria Math" pitchFamily="18" charset="0"/>
                <a:cs typeface="Arial" pitchFamily="34" charset="0"/>
              </a:rPr>
              <a:t>dEe</a:t>
            </a:r>
            <a:r>
              <a:rPr lang="ru-RU" dirty="0">
                <a:latin typeface="Arial" pitchFamily="34" charset="0"/>
                <a:ea typeface="Cambria Math" pitchFamily="18" charset="0"/>
                <a:cs typeface="Arial" pitchFamily="34" charset="0"/>
              </a:rPr>
              <a:t> в 2-х  выявлен</a:t>
            </a:r>
            <a:r>
              <a:rPr lang="en-US" i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RHD*01(</a:t>
            </a:r>
            <a:r>
              <a:rPr lang="en-US" i="1" dirty="0" err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Dd</a:t>
            </a:r>
            <a:r>
              <a:rPr lang="en-US" i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i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Специальное оформление">
  <a:themeElements>
    <a:clrScheme name="Другая 26">
      <a:dk1>
        <a:srgbClr val="404040"/>
      </a:dk1>
      <a:lt1>
        <a:sysClr val="window" lastClr="FFFFFF"/>
      </a:lt1>
      <a:dk2>
        <a:srgbClr val="646458"/>
      </a:dk2>
      <a:lt2>
        <a:srgbClr val="FFF1BF"/>
      </a:lt2>
      <a:accent1>
        <a:srgbClr val="A30505"/>
      </a:accent1>
      <a:accent2>
        <a:srgbClr val="FFC800"/>
      </a:accent2>
      <a:accent3>
        <a:srgbClr val="FF0000"/>
      </a:accent3>
      <a:accent4>
        <a:srgbClr val="CB59B3"/>
      </a:accent4>
      <a:accent5>
        <a:srgbClr val="0070C0"/>
      </a:accent5>
      <a:accent6>
        <a:srgbClr val="800080"/>
      </a:accent6>
      <a:hlink>
        <a:srgbClr val="FFF1BF"/>
      </a:hlink>
      <a:folHlink>
        <a:srgbClr val="0070C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11631</TotalTime>
  <Words>1264</Words>
  <Application>Microsoft Office PowerPoint</Application>
  <PresentationFormat>Экран (4:3)</PresentationFormat>
  <Paragraphs>304</Paragraphs>
  <Slides>26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Corbel</vt:lpstr>
      <vt:lpstr>Courier New</vt:lpstr>
      <vt:lpstr>Gill Sans MT</vt:lpstr>
      <vt:lpstr>Lucida Grande</vt:lpstr>
      <vt:lpstr>Lucida Sans Unicode</vt:lpstr>
      <vt:lpstr>Times New Roman</vt:lpstr>
      <vt:lpstr>Verdana</vt:lpstr>
      <vt:lpstr>Wingdings</vt:lpstr>
      <vt:lpstr>Wingdings 2</vt:lpstr>
      <vt:lpstr>Wingdings 3</vt:lpstr>
      <vt:lpstr>Специальное оформление</vt:lpstr>
      <vt:lpstr>Солнцестояние</vt:lpstr>
      <vt:lpstr>Точечный рисунок</vt:lpstr>
      <vt:lpstr>Презентация PowerPoint</vt:lpstr>
      <vt:lpstr>Серологические методы тестирования</vt:lpstr>
      <vt:lpstr>Презентация PowerPoint</vt:lpstr>
      <vt:lpstr>Презентация PowerPoint</vt:lpstr>
      <vt:lpstr>Результаты исследования</vt:lpstr>
      <vt:lpstr>Презентация PowerPoint</vt:lpstr>
      <vt:lpstr>Слабый В</vt:lpstr>
      <vt:lpstr>Презентация PowerPoint</vt:lpstr>
      <vt:lpstr>Презентация PowerPoint</vt:lpstr>
      <vt:lpstr>Химеризм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Заключение</vt:lpstr>
      <vt:lpstr>Публикации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Демьяненко</dc:creator>
  <cp:lastModifiedBy>Natalia Popova</cp:lastModifiedBy>
  <cp:revision>632</cp:revision>
  <dcterms:created xsi:type="dcterms:W3CDTF">2014-12-26T17:11:30Z</dcterms:created>
  <dcterms:modified xsi:type="dcterms:W3CDTF">2021-10-25T07:37:23Z</dcterms:modified>
</cp:coreProperties>
</file>